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68" r:id="rId5"/>
    <p:sldMasterId id="2147483705" r:id="rId6"/>
    <p:sldMasterId id="2147483707" r:id="rId7"/>
  </p:sldMasterIdLst>
  <p:sldIdLst>
    <p:sldId id="256" r:id="rId8"/>
    <p:sldId id="567" r:id="rId9"/>
    <p:sldId id="566" r:id="rId10"/>
    <p:sldId id="576" r:id="rId11"/>
    <p:sldId id="577" r:id="rId12"/>
    <p:sldId id="574" r:id="rId13"/>
    <p:sldId id="5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2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88177-638D-4D3D-89A0-D93E23946E8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FF8D108B-B98B-4388-AD16-2BCCB5E76F05}">
      <dgm:prSet phldrT="[Text]" custT="1"/>
      <dgm:spPr/>
      <dgm:t>
        <a:bodyPr/>
        <a:lstStyle/>
        <a:p>
          <a:r>
            <a:rPr lang="en-GB" sz="1300"/>
            <a:t> June 2024</a:t>
          </a:r>
        </a:p>
      </dgm:t>
    </dgm:pt>
    <dgm:pt modelId="{0B481FA8-8F48-4763-8F08-27C3EB4A5C7E}" type="parTrans" cxnId="{9B6D7BED-59EF-421E-813B-2A0F44AAF416}">
      <dgm:prSet/>
      <dgm:spPr/>
      <dgm:t>
        <a:bodyPr/>
        <a:lstStyle/>
        <a:p>
          <a:endParaRPr lang="en-GB" sz="1300"/>
        </a:p>
      </dgm:t>
    </dgm:pt>
    <dgm:pt modelId="{B8A67A26-7441-4C9B-A431-60E7BA3CE34B}" type="sibTrans" cxnId="{9B6D7BED-59EF-421E-813B-2A0F44AAF416}">
      <dgm:prSet/>
      <dgm:spPr/>
      <dgm:t>
        <a:bodyPr/>
        <a:lstStyle/>
        <a:p>
          <a:endParaRPr lang="en-GB" sz="1300"/>
        </a:p>
      </dgm:t>
    </dgm:pt>
    <dgm:pt modelId="{4FFC4A9A-05E7-49BF-8B57-39A33BE9A190}">
      <dgm:prSet phldrT="[Text]" custT="1"/>
      <dgm:spPr/>
      <dgm:t>
        <a:bodyPr/>
        <a:lstStyle/>
        <a:p>
          <a:r>
            <a:rPr lang="en-GB" sz="1300"/>
            <a:t>Autumn – Winter 2024  </a:t>
          </a:r>
        </a:p>
      </dgm:t>
    </dgm:pt>
    <dgm:pt modelId="{6E4C88D7-76C3-4721-A03E-558F720BBD04}" type="parTrans" cxnId="{92434AF7-C8B5-4443-A8D7-51493038EC21}">
      <dgm:prSet/>
      <dgm:spPr/>
      <dgm:t>
        <a:bodyPr/>
        <a:lstStyle/>
        <a:p>
          <a:endParaRPr lang="en-GB" sz="1300"/>
        </a:p>
      </dgm:t>
    </dgm:pt>
    <dgm:pt modelId="{8D5C4BCD-B085-47E9-9E14-5ABD46652788}" type="sibTrans" cxnId="{92434AF7-C8B5-4443-A8D7-51493038EC21}">
      <dgm:prSet/>
      <dgm:spPr/>
      <dgm:t>
        <a:bodyPr/>
        <a:lstStyle/>
        <a:p>
          <a:endParaRPr lang="en-GB" sz="1300"/>
        </a:p>
      </dgm:t>
    </dgm:pt>
    <dgm:pt modelId="{2C713FBD-242B-44AD-A843-46C021E9F41F}">
      <dgm:prSet custT="1"/>
      <dgm:spPr/>
      <dgm:t>
        <a:bodyPr/>
        <a:lstStyle/>
        <a:p>
          <a:pPr algn="l"/>
          <a:r>
            <a:rPr lang="en-GB" sz="1300"/>
            <a:t> Leadership group meetings continued  - the adoption of a digital passport needed key developments, including:</a:t>
          </a:r>
        </a:p>
      </dgm:t>
    </dgm:pt>
    <dgm:pt modelId="{BB776C8F-E528-4185-B532-9B65DB9A4097}" type="parTrans" cxnId="{A41D6CF9-2036-4EAC-A44B-F83F692469DE}">
      <dgm:prSet/>
      <dgm:spPr/>
      <dgm:t>
        <a:bodyPr/>
        <a:lstStyle/>
        <a:p>
          <a:endParaRPr lang="en-GB" sz="1300"/>
        </a:p>
      </dgm:t>
    </dgm:pt>
    <dgm:pt modelId="{8F2AC584-CF38-4576-9B70-A184100FD766}" type="sibTrans" cxnId="{A41D6CF9-2036-4EAC-A44B-F83F692469DE}">
      <dgm:prSet/>
      <dgm:spPr/>
      <dgm:t>
        <a:bodyPr/>
        <a:lstStyle/>
        <a:p>
          <a:endParaRPr lang="en-GB" sz="1300"/>
        </a:p>
      </dgm:t>
    </dgm:pt>
    <dgm:pt modelId="{06EE9211-9557-494F-AFEF-970847BE3D44}">
      <dgm:prSet custT="1"/>
      <dgm:spPr/>
      <dgm:t>
        <a:bodyPr/>
        <a:lstStyle/>
        <a:p>
          <a:pPr algn="ctr"/>
          <a:r>
            <a:rPr lang="en-GB" sz="1300"/>
            <a:t>March 2025 </a:t>
          </a:r>
        </a:p>
      </dgm:t>
    </dgm:pt>
    <dgm:pt modelId="{F9D68E85-5E75-43CF-9E32-F0578CB037DD}" type="parTrans" cxnId="{58BD8510-9069-4AA2-850D-89A7484E872C}">
      <dgm:prSet/>
      <dgm:spPr/>
      <dgm:t>
        <a:bodyPr/>
        <a:lstStyle/>
        <a:p>
          <a:endParaRPr lang="en-GB" sz="1300"/>
        </a:p>
      </dgm:t>
    </dgm:pt>
    <dgm:pt modelId="{09765115-D5C8-4184-BC37-6B1A21985E88}" type="sibTrans" cxnId="{58BD8510-9069-4AA2-850D-89A7484E872C}">
      <dgm:prSet/>
      <dgm:spPr/>
      <dgm:t>
        <a:bodyPr/>
        <a:lstStyle/>
        <a:p>
          <a:endParaRPr lang="en-GB" sz="1300"/>
        </a:p>
      </dgm:t>
    </dgm:pt>
    <dgm:pt modelId="{D61B28BB-3A74-424E-BEB6-EE8AC2BABABF}">
      <dgm:prSet custT="1"/>
      <dgm:spPr/>
      <dgm:t>
        <a:bodyPr/>
        <a:lstStyle/>
        <a:p>
          <a:r>
            <a:rPr lang="en-GB" sz="1300"/>
            <a:t>The latest revision of a Business Case for a Digital Passport (Combinable Crops) was published by the AHDB.</a:t>
          </a:r>
        </a:p>
      </dgm:t>
    </dgm:pt>
    <dgm:pt modelId="{007CC2D3-52B3-4AE0-A109-2E39FEA9807E}" type="parTrans" cxnId="{27405022-5B89-4794-8511-CC547405827E}">
      <dgm:prSet/>
      <dgm:spPr/>
      <dgm:t>
        <a:bodyPr/>
        <a:lstStyle/>
        <a:p>
          <a:endParaRPr lang="en-GB" sz="1300"/>
        </a:p>
      </dgm:t>
    </dgm:pt>
    <dgm:pt modelId="{197079BF-A299-423F-9EDB-6862DF823EF1}" type="sibTrans" cxnId="{27405022-5B89-4794-8511-CC547405827E}">
      <dgm:prSet/>
      <dgm:spPr/>
      <dgm:t>
        <a:bodyPr/>
        <a:lstStyle/>
        <a:p>
          <a:endParaRPr lang="en-GB" sz="1300"/>
        </a:p>
      </dgm:t>
    </dgm:pt>
    <dgm:pt modelId="{5301C208-7A21-4741-9EB8-9459A38BF2DC}">
      <dgm:prSet custT="1"/>
      <dgm:spPr/>
      <dgm:t>
        <a:bodyPr/>
        <a:lstStyle/>
        <a:p>
          <a:pPr algn="ctr"/>
          <a:r>
            <a:rPr lang="en-GB" sz="1300"/>
            <a:t>January 2025</a:t>
          </a:r>
        </a:p>
      </dgm:t>
    </dgm:pt>
    <dgm:pt modelId="{EB3E4866-E138-4106-8BCC-8492A441F909}" type="parTrans" cxnId="{6815DC98-093B-4874-BB43-CF0B8000F60B}">
      <dgm:prSet/>
      <dgm:spPr/>
      <dgm:t>
        <a:bodyPr/>
        <a:lstStyle/>
        <a:p>
          <a:endParaRPr lang="en-GB" sz="1300"/>
        </a:p>
      </dgm:t>
    </dgm:pt>
    <dgm:pt modelId="{6AB1954C-689A-4979-9DBC-68DD309A0A28}" type="sibTrans" cxnId="{6815DC98-093B-4874-BB43-CF0B8000F60B}">
      <dgm:prSet/>
      <dgm:spPr/>
      <dgm:t>
        <a:bodyPr/>
        <a:lstStyle/>
        <a:p>
          <a:endParaRPr lang="en-GB" sz="1300"/>
        </a:p>
      </dgm:t>
    </dgm:pt>
    <dgm:pt modelId="{F04F8AFC-4CE6-46B8-A7B0-4600EB66777C}">
      <dgm:prSet custT="1"/>
      <dgm:spPr/>
      <dgm:t>
        <a:bodyPr/>
        <a:lstStyle/>
        <a:p>
          <a:pPr>
            <a:buFont typeface="Arial" panose="020B0604020202020204" pitchFamily="34" charset="0"/>
            <a:buNone/>
          </a:pPr>
          <a:r>
            <a:rPr lang="en-GB" sz="1300"/>
            <a:t>Following the consultation the business case was developed:</a:t>
          </a:r>
        </a:p>
      </dgm:t>
    </dgm:pt>
    <dgm:pt modelId="{E0388801-9199-4A89-962F-A1BA551CDC6A}" type="parTrans" cxnId="{57D373FC-EEB7-40E9-BF5E-004E9B9486DE}">
      <dgm:prSet/>
      <dgm:spPr/>
      <dgm:t>
        <a:bodyPr/>
        <a:lstStyle/>
        <a:p>
          <a:endParaRPr lang="en-GB" sz="1300"/>
        </a:p>
      </dgm:t>
    </dgm:pt>
    <dgm:pt modelId="{CAC6D666-E688-4F88-9BB9-93767B564AB2}" type="sibTrans" cxnId="{57D373FC-EEB7-40E9-BF5E-004E9B9486DE}">
      <dgm:prSet/>
      <dgm:spPr/>
      <dgm:t>
        <a:bodyPr/>
        <a:lstStyle/>
        <a:p>
          <a:endParaRPr lang="en-GB" sz="1300"/>
        </a:p>
      </dgm:t>
    </dgm:pt>
    <dgm:pt modelId="{03329739-D537-453A-9C7A-5F3652409910}">
      <dgm:prSet custT="1"/>
      <dgm:spPr/>
      <dgm:t>
        <a:bodyPr/>
        <a:lstStyle/>
        <a:p>
          <a:pPr>
            <a:buFont typeface="Arial" panose="020B0604020202020204" pitchFamily="34" charset="0"/>
            <a:buChar char="•"/>
          </a:pPr>
          <a:r>
            <a:rPr lang="en-GB" sz="1300"/>
            <a:t>Feedback of quality data to growers was made an obligation – a benefit of a single system solution to grain passport data.</a:t>
          </a:r>
        </a:p>
      </dgm:t>
    </dgm:pt>
    <dgm:pt modelId="{13455ED4-B519-4763-A4E5-392CB3E95CC7}" type="parTrans" cxnId="{9942A5E3-7470-4EB5-8C0C-E8007B9C82AC}">
      <dgm:prSet/>
      <dgm:spPr/>
      <dgm:t>
        <a:bodyPr/>
        <a:lstStyle/>
        <a:p>
          <a:endParaRPr lang="en-GB" sz="1300"/>
        </a:p>
      </dgm:t>
    </dgm:pt>
    <dgm:pt modelId="{1D235838-1724-4548-A52F-54A7F9083FF8}" type="sibTrans" cxnId="{9942A5E3-7470-4EB5-8C0C-E8007B9C82AC}">
      <dgm:prSet/>
      <dgm:spPr/>
      <dgm:t>
        <a:bodyPr/>
        <a:lstStyle/>
        <a:p>
          <a:endParaRPr lang="en-GB" sz="1300"/>
        </a:p>
      </dgm:t>
    </dgm:pt>
    <dgm:pt modelId="{6E51BAEA-B8A0-48C6-A01E-F002D28C65BB}">
      <dgm:prSet custT="1"/>
      <dgm:spPr/>
      <dgm:t>
        <a:bodyPr/>
        <a:lstStyle/>
        <a:p>
          <a:pPr>
            <a:buFont typeface="Arial" panose="020B0604020202020204" pitchFamily="34" charset="0"/>
            <a:buChar char="•"/>
          </a:pPr>
          <a:r>
            <a:rPr lang="en-GB" sz="1300"/>
            <a:t>Financials were refined, with additional benefit if government funding for the development of the system is secured.</a:t>
          </a:r>
        </a:p>
      </dgm:t>
    </dgm:pt>
    <dgm:pt modelId="{6AE30754-CDAA-4655-8D53-92F17BA39B70}" type="parTrans" cxnId="{6B7F561A-F27C-4B17-9EC4-A0082E709D46}">
      <dgm:prSet/>
      <dgm:spPr/>
      <dgm:t>
        <a:bodyPr/>
        <a:lstStyle/>
        <a:p>
          <a:endParaRPr lang="en-GB" sz="1300"/>
        </a:p>
      </dgm:t>
    </dgm:pt>
    <dgm:pt modelId="{A7D7E485-17F2-4886-B05E-462F631DAD91}" type="sibTrans" cxnId="{6B7F561A-F27C-4B17-9EC4-A0082E709D46}">
      <dgm:prSet/>
      <dgm:spPr/>
      <dgm:t>
        <a:bodyPr/>
        <a:lstStyle/>
        <a:p>
          <a:endParaRPr lang="en-GB" sz="1300"/>
        </a:p>
      </dgm:t>
    </dgm:pt>
    <dgm:pt modelId="{D75B28BE-F460-4675-9930-86D323577630}">
      <dgm:prSet custT="1"/>
      <dgm:spPr/>
      <dgm:t>
        <a:bodyPr/>
        <a:lstStyle/>
        <a:p>
          <a:pPr rtl="0">
            <a:buFont typeface="Arial" panose="020B0604020202020204" pitchFamily="34" charset="0"/>
            <a:buChar char="•"/>
          </a:pPr>
          <a:r>
            <a:rPr lang="en-GB" sz="1300"/>
            <a:t>A process developed allowing growers with no computer or smartphone </a:t>
          </a:r>
          <a:r>
            <a:rPr lang="en-GB" sz="1300">
              <a:latin typeface="Calibri Light" panose="020F0302020204030204"/>
            </a:rPr>
            <a:t>access </a:t>
          </a:r>
          <a:r>
            <a:rPr lang="en-GB" sz="1300"/>
            <a:t>to use digital passports via the telephone helpdesk.</a:t>
          </a:r>
        </a:p>
      </dgm:t>
    </dgm:pt>
    <dgm:pt modelId="{ECFEA04F-43AE-4141-94E5-7909743DA89A}" type="parTrans" cxnId="{7D5AA28E-B33F-49C7-9CA1-E1C7B9C8FADE}">
      <dgm:prSet/>
      <dgm:spPr/>
      <dgm:t>
        <a:bodyPr/>
        <a:lstStyle/>
        <a:p>
          <a:endParaRPr lang="en-GB" sz="1300"/>
        </a:p>
      </dgm:t>
    </dgm:pt>
    <dgm:pt modelId="{60592C84-3F70-4E4A-B2BA-FF7C4E6DCC26}" type="sibTrans" cxnId="{7D5AA28E-B33F-49C7-9CA1-E1C7B9C8FADE}">
      <dgm:prSet/>
      <dgm:spPr/>
      <dgm:t>
        <a:bodyPr/>
        <a:lstStyle/>
        <a:p>
          <a:endParaRPr lang="en-GB" sz="1300"/>
        </a:p>
      </dgm:t>
    </dgm:pt>
    <dgm:pt modelId="{DA944EA7-6DAD-400A-8ABC-0B2FE1549CCA}">
      <dgm:prSet custT="1"/>
      <dgm:spPr/>
      <dgm:t>
        <a:bodyPr/>
        <a:lstStyle/>
        <a:p>
          <a:pPr algn="l"/>
          <a:r>
            <a:rPr lang="en-GB" sz="1300"/>
            <a:t>Securing grant funding to cover the build, rollout, and initial running costs.</a:t>
          </a:r>
        </a:p>
      </dgm:t>
    </dgm:pt>
    <dgm:pt modelId="{7E295EF6-ED43-42EF-B2F5-BD2424CF9EA3}" type="parTrans" cxnId="{CF48F3A7-3C2D-4797-A4FC-FD030DADB139}">
      <dgm:prSet/>
      <dgm:spPr/>
      <dgm:t>
        <a:bodyPr/>
        <a:lstStyle/>
        <a:p>
          <a:endParaRPr lang="en-GB" sz="1300"/>
        </a:p>
      </dgm:t>
    </dgm:pt>
    <dgm:pt modelId="{9A816C41-DECE-45AD-8D99-07D856C4D029}" type="sibTrans" cxnId="{CF48F3A7-3C2D-4797-A4FC-FD030DADB139}">
      <dgm:prSet/>
      <dgm:spPr/>
      <dgm:t>
        <a:bodyPr/>
        <a:lstStyle/>
        <a:p>
          <a:endParaRPr lang="en-GB" sz="1300"/>
        </a:p>
      </dgm:t>
    </dgm:pt>
    <dgm:pt modelId="{E02A83B9-50E5-4C99-929F-44555E64306E}">
      <dgm:prSet custT="1"/>
      <dgm:spPr/>
      <dgm:t>
        <a:bodyPr/>
        <a:lstStyle/>
        <a:p>
          <a:pPr algn="l"/>
          <a:r>
            <a:rPr lang="en-GB" sz="1300"/>
            <a:t>Agreement from the AHDB C&amp;O Sector Council that they were prepared to take on responsibility for long-term ownership, management, and funding on behalf of all levy payers.</a:t>
          </a:r>
        </a:p>
      </dgm:t>
    </dgm:pt>
    <dgm:pt modelId="{EF57621F-822E-4F8E-AE1B-EE3A4354B733}" type="parTrans" cxnId="{DA92AD0E-C3A0-41E5-90B5-3CAFA26BDBBC}">
      <dgm:prSet/>
      <dgm:spPr/>
      <dgm:t>
        <a:bodyPr/>
        <a:lstStyle/>
        <a:p>
          <a:endParaRPr lang="en-GB" sz="1300"/>
        </a:p>
      </dgm:t>
    </dgm:pt>
    <dgm:pt modelId="{282FD24E-60CE-42D7-A433-9D9E2B32241A}" type="sibTrans" cxnId="{DA92AD0E-C3A0-41E5-90B5-3CAFA26BDBBC}">
      <dgm:prSet/>
      <dgm:spPr/>
      <dgm:t>
        <a:bodyPr/>
        <a:lstStyle/>
        <a:p>
          <a:endParaRPr lang="en-GB" sz="1300"/>
        </a:p>
      </dgm:t>
    </dgm:pt>
    <dgm:pt modelId="{41A0C932-BE15-40C4-81C0-23D288F9CFBC}">
      <dgm:prSet custT="1"/>
      <dgm:spPr/>
      <dgm:t>
        <a:bodyPr/>
        <a:lstStyle/>
        <a:p>
          <a:pPr algn="l"/>
          <a:r>
            <a:rPr lang="en-GB" sz="1300"/>
            <a:t>Development group meet to discuss the details of the pilot, rollout, and implementation phases of the Digital Passport</a:t>
          </a:r>
        </a:p>
      </dgm:t>
    </dgm:pt>
    <dgm:pt modelId="{9A69252C-2271-413C-9E86-C779249908B0}" type="parTrans" cxnId="{5CCAFF36-E239-44CD-9A3A-14FA4777BDEE}">
      <dgm:prSet/>
      <dgm:spPr/>
      <dgm:t>
        <a:bodyPr/>
        <a:lstStyle/>
        <a:p>
          <a:endParaRPr lang="en-GB" sz="1300"/>
        </a:p>
      </dgm:t>
    </dgm:pt>
    <dgm:pt modelId="{B795B080-9996-46DA-8602-E52662529B85}" type="sibTrans" cxnId="{5CCAFF36-E239-44CD-9A3A-14FA4777BDEE}">
      <dgm:prSet/>
      <dgm:spPr/>
      <dgm:t>
        <a:bodyPr/>
        <a:lstStyle/>
        <a:p>
          <a:endParaRPr lang="en-GB" sz="1300"/>
        </a:p>
      </dgm:t>
    </dgm:pt>
    <dgm:pt modelId="{E4ECEC46-09D0-466A-B379-7E05CD165FED}">
      <dgm:prSet custT="1"/>
      <dgm:spPr/>
      <dgm:t>
        <a:bodyPr/>
        <a:lstStyle/>
        <a:p>
          <a:pPr algn="l"/>
          <a:endParaRPr lang="en-GB" sz="1300"/>
        </a:p>
      </dgm:t>
    </dgm:pt>
    <dgm:pt modelId="{7083A917-6768-4B87-A22B-52E1E3371005}" type="parTrans" cxnId="{00326A64-DE51-48E2-A8D2-C6030797EF69}">
      <dgm:prSet/>
      <dgm:spPr/>
      <dgm:t>
        <a:bodyPr/>
        <a:lstStyle/>
        <a:p>
          <a:endParaRPr lang="en-GB" sz="1300"/>
        </a:p>
      </dgm:t>
    </dgm:pt>
    <dgm:pt modelId="{09280A5A-CB50-4EBE-A427-AECBF19B6CE2}" type="sibTrans" cxnId="{00326A64-DE51-48E2-A8D2-C6030797EF69}">
      <dgm:prSet/>
      <dgm:spPr/>
      <dgm:t>
        <a:bodyPr/>
        <a:lstStyle/>
        <a:p>
          <a:endParaRPr lang="en-GB" sz="1300"/>
        </a:p>
      </dgm:t>
    </dgm:pt>
    <dgm:pt modelId="{755A33C3-7BF3-4488-92AD-A9B9978BA23E}">
      <dgm:prSet custT="1"/>
      <dgm:spPr/>
      <dgm:t>
        <a:bodyPr/>
        <a:lstStyle/>
        <a:p>
          <a:pPr algn="l"/>
          <a:r>
            <a:rPr lang="en-GB" sz="1300"/>
            <a:t>AHDB Cereals &amp; Oilseeds Sector Council agree and now aligned on the concept of a Digital Passport for Combinable Crops.</a:t>
          </a:r>
        </a:p>
      </dgm:t>
    </dgm:pt>
    <dgm:pt modelId="{DA2539DD-856F-4451-8B7D-72125E2CDD65}" type="parTrans" cxnId="{8A027500-D72A-42AF-A1C6-1E78AA05625E}">
      <dgm:prSet/>
      <dgm:spPr/>
      <dgm:t>
        <a:bodyPr/>
        <a:lstStyle/>
        <a:p>
          <a:endParaRPr lang="en-GB" sz="1300"/>
        </a:p>
      </dgm:t>
    </dgm:pt>
    <dgm:pt modelId="{98BFE6B0-BFAD-4502-84D8-B8A82ACDE956}" type="sibTrans" cxnId="{8A027500-D72A-42AF-A1C6-1E78AA05625E}">
      <dgm:prSet/>
      <dgm:spPr/>
      <dgm:t>
        <a:bodyPr/>
        <a:lstStyle/>
        <a:p>
          <a:endParaRPr lang="en-GB" sz="1300"/>
        </a:p>
      </dgm:t>
    </dgm:pt>
    <dgm:pt modelId="{58527CF6-6E1A-45F1-94D5-F99525715AA8}">
      <dgm:prSet custT="1"/>
      <dgm:spPr/>
      <dgm:t>
        <a:bodyPr/>
        <a:lstStyle/>
        <a:p>
          <a:pPr algn="l"/>
          <a:r>
            <a:rPr lang="en-GB" sz="1300"/>
            <a:t>Also, agreement on the position of the Digital Passport for Scotland and Northern Ireland as observers. </a:t>
          </a:r>
        </a:p>
      </dgm:t>
    </dgm:pt>
    <dgm:pt modelId="{8CD7C77F-0DF0-4F87-937E-FA509F337253}" type="parTrans" cxnId="{DE744241-7587-4496-8DD7-7F5DA1DAC823}">
      <dgm:prSet/>
      <dgm:spPr/>
      <dgm:t>
        <a:bodyPr/>
        <a:lstStyle/>
        <a:p>
          <a:endParaRPr lang="en-GB" sz="1300"/>
        </a:p>
      </dgm:t>
    </dgm:pt>
    <dgm:pt modelId="{5215C12C-0A7F-41FF-B926-9602F0954C5B}" type="sibTrans" cxnId="{DE744241-7587-4496-8DD7-7F5DA1DAC823}">
      <dgm:prSet/>
      <dgm:spPr/>
      <dgm:t>
        <a:bodyPr/>
        <a:lstStyle/>
        <a:p>
          <a:endParaRPr lang="en-GB" sz="1300"/>
        </a:p>
      </dgm:t>
    </dgm:pt>
    <dgm:pt modelId="{E25C2CD1-A7CD-4E4F-AFF4-69F1027576DC}">
      <dgm:prSet custT="1"/>
      <dgm:spPr/>
      <dgm:t>
        <a:bodyPr/>
        <a:lstStyle/>
        <a:p>
          <a:pPr algn="l"/>
          <a:r>
            <a:rPr lang="en-GB" sz="1300"/>
            <a:t>NFU Scotland (NFUS) has withdrawn from the Leadership Group but gave their agreement for the project to proceed without them.</a:t>
          </a:r>
        </a:p>
      </dgm:t>
    </dgm:pt>
    <dgm:pt modelId="{01EC8683-2E11-42ED-9C4E-4C4B415C154D}" type="parTrans" cxnId="{7CF9D23F-8DB9-4EA8-8EAF-676B53E49489}">
      <dgm:prSet/>
      <dgm:spPr/>
      <dgm:t>
        <a:bodyPr/>
        <a:lstStyle/>
        <a:p>
          <a:endParaRPr lang="en-GB" sz="1300"/>
        </a:p>
      </dgm:t>
    </dgm:pt>
    <dgm:pt modelId="{3BA028CE-4EE9-4EB3-99CD-7E81F5E11A96}" type="sibTrans" cxnId="{7CF9D23F-8DB9-4EA8-8EAF-676B53E49489}">
      <dgm:prSet/>
      <dgm:spPr/>
      <dgm:t>
        <a:bodyPr/>
        <a:lstStyle/>
        <a:p>
          <a:endParaRPr lang="en-GB" sz="1300"/>
        </a:p>
      </dgm:t>
    </dgm:pt>
    <dgm:pt modelId="{9524DC04-E001-4339-84C6-19C9086A9252}">
      <dgm:prSet custT="1"/>
      <dgm:spPr/>
      <dgm:t>
        <a:bodyPr/>
        <a:lstStyle/>
        <a:p>
          <a:pPr algn="l"/>
          <a:r>
            <a:rPr lang="en-GB" sz="1300"/>
            <a:t>The AHDB Cereals &amp; Oilseeds Sector Council has also formally agreed to use levy funds to cover ongoing running costs once the industry has fully transitioned to the digital system.</a:t>
          </a:r>
        </a:p>
      </dgm:t>
    </dgm:pt>
    <dgm:pt modelId="{A1F3B134-0B18-4421-AD0A-83EB8913C2E8}" type="parTrans" cxnId="{549DA0F3-C39D-488B-9C6C-7E1ED9D0F9D3}">
      <dgm:prSet/>
      <dgm:spPr/>
      <dgm:t>
        <a:bodyPr/>
        <a:lstStyle/>
        <a:p>
          <a:endParaRPr lang="en-GB" sz="1300"/>
        </a:p>
      </dgm:t>
    </dgm:pt>
    <dgm:pt modelId="{380EB5C4-08F0-40B0-8B46-9AAA26D2A170}" type="sibTrans" cxnId="{549DA0F3-C39D-488B-9C6C-7E1ED9D0F9D3}">
      <dgm:prSet/>
      <dgm:spPr/>
      <dgm:t>
        <a:bodyPr/>
        <a:lstStyle/>
        <a:p>
          <a:endParaRPr lang="en-GB" sz="1300"/>
        </a:p>
      </dgm:t>
    </dgm:pt>
    <dgm:pt modelId="{BCB58D74-B617-4E4E-AFED-26B34F2FED31}">
      <dgm:prSet custT="1"/>
      <dgm:spPr/>
      <dgm:t>
        <a:bodyPr/>
        <a:lstStyle/>
        <a:p>
          <a:pPr algn="l"/>
          <a:r>
            <a:rPr lang="en-GB" sz="1300"/>
            <a:t>The Leadership Group are seeking a meeting with Daniel Zeichner, Defra Minister, to make the case for funding. </a:t>
          </a:r>
        </a:p>
      </dgm:t>
    </dgm:pt>
    <dgm:pt modelId="{D334F5F5-5643-49C4-8A15-CEF249D84644}" type="parTrans" cxnId="{8FE9AAEB-F65B-4243-A85C-DCC0F4B7671A}">
      <dgm:prSet/>
      <dgm:spPr/>
      <dgm:t>
        <a:bodyPr/>
        <a:lstStyle/>
        <a:p>
          <a:endParaRPr lang="en-GB" sz="1300"/>
        </a:p>
      </dgm:t>
    </dgm:pt>
    <dgm:pt modelId="{9B2D64A6-D4F7-4DD7-8A8F-740F6E854406}" type="sibTrans" cxnId="{8FE9AAEB-F65B-4243-A85C-DCC0F4B7671A}">
      <dgm:prSet/>
      <dgm:spPr/>
      <dgm:t>
        <a:bodyPr/>
        <a:lstStyle/>
        <a:p>
          <a:endParaRPr lang="en-GB" sz="1300"/>
        </a:p>
      </dgm:t>
    </dgm:pt>
    <dgm:pt modelId="{305A8CFD-48D6-4968-AAC8-DC0B64195F55}">
      <dgm:prSet custT="1"/>
      <dgm:spPr/>
      <dgm:t>
        <a:bodyPr/>
        <a:lstStyle/>
        <a:p>
          <a:r>
            <a:rPr lang="en-GB" sz="1300"/>
            <a:t>AIC encourages its Members to review the revised Business Case on the AHDB’s website and share any comments and observations</a:t>
          </a:r>
        </a:p>
      </dgm:t>
    </dgm:pt>
    <dgm:pt modelId="{DC0C5AB4-7B3C-40AA-B999-CD95CC682462}" type="parTrans" cxnId="{F8797D0F-BA2E-43F4-8A69-BF697062BB64}">
      <dgm:prSet/>
      <dgm:spPr/>
      <dgm:t>
        <a:bodyPr/>
        <a:lstStyle/>
        <a:p>
          <a:endParaRPr lang="en-GB" sz="1300"/>
        </a:p>
      </dgm:t>
    </dgm:pt>
    <dgm:pt modelId="{ED776873-69F9-4CBE-82F9-6DE6EBE8F3F6}" type="sibTrans" cxnId="{F8797D0F-BA2E-43F4-8A69-BF697062BB64}">
      <dgm:prSet/>
      <dgm:spPr/>
      <dgm:t>
        <a:bodyPr/>
        <a:lstStyle/>
        <a:p>
          <a:endParaRPr lang="en-GB" sz="1300"/>
        </a:p>
      </dgm:t>
    </dgm:pt>
    <dgm:pt modelId="{D3B8BCFA-0C1E-4F84-AAB9-0531E74D3A2C}">
      <dgm:prSet custT="1"/>
      <dgm:spPr/>
      <dgm:t>
        <a:bodyPr/>
        <a:lstStyle/>
        <a:p>
          <a:pPr algn="l"/>
          <a:endParaRPr lang="en-GB" sz="1300"/>
        </a:p>
      </dgm:t>
    </dgm:pt>
    <dgm:pt modelId="{6BCA8609-C8AC-45C5-9C80-BEDA51FF4CDE}" type="parTrans" cxnId="{08F7FDD6-1127-4945-A681-42F75A11460C}">
      <dgm:prSet/>
      <dgm:spPr/>
      <dgm:t>
        <a:bodyPr/>
        <a:lstStyle/>
        <a:p>
          <a:endParaRPr lang="en-GB"/>
        </a:p>
      </dgm:t>
    </dgm:pt>
    <dgm:pt modelId="{58F9374D-514E-4651-9C84-A06595D6833A}" type="sibTrans" cxnId="{08F7FDD6-1127-4945-A681-42F75A11460C}">
      <dgm:prSet/>
      <dgm:spPr/>
      <dgm:t>
        <a:bodyPr/>
        <a:lstStyle/>
        <a:p>
          <a:endParaRPr lang="en-GB"/>
        </a:p>
      </dgm:t>
    </dgm:pt>
    <dgm:pt modelId="{3493EA32-8220-48DC-926E-1A94EC84E49A}" type="pres">
      <dgm:prSet presAssocID="{54588177-638D-4D3D-89A0-D93E23946E81}" presName="linearFlow" presStyleCnt="0">
        <dgm:presLayoutVars>
          <dgm:dir/>
          <dgm:animLvl val="lvl"/>
          <dgm:resizeHandles val="exact"/>
        </dgm:presLayoutVars>
      </dgm:prSet>
      <dgm:spPr/>
    </dgm:pt>
    <dgm:pt modelId="{AF63DE14-C76C-4C07-8A30-705037ADC6EA}" type="pres">
      <dgm:prSet presAssocID="{FF8D108B-B98B-4388-AD16-2BCCB5E76F05}" presName="composite" presStyleCnt="0"/>
      <dgm:spPr/>
    </dgm:pt>
    <dgm:pt modelId="{1C79F772-3C5F-4E02-BF5C-3D402BBB459E}" type="pres">
      <dgm:prSet presAssocID="{FF8D108B-B98B-4388-AD16-2BCCB5E76F05}" presName="parentText" presStyleLbl="alignNode1" presStyleIdx="0" presStyleCnt="4" custLinFactNeighborY="-643">
        <dgm:presLayoutVars>
          <dgm:chMax val="1"/>
          <dgm:bulletEnabled val="1"/>
        </dgm:presLayoutVars>
      </dgm:prSet>
      <dgm:spPr/>
    </dgm:pt>
    <dgm:pt modelId="{809178C2-AF2F-4AF1-8C6C-0A4D277258B2}" type="pres">
      <dgm:prSet presAssocID="{FF8D108B-B98B-4388-AD16-2BCCB5E76F05}" presName="descendantText" presStyleLbl="alignAcc1" presStyleIdx="0" presStyleCnt="4">
        <dgm:presLayoutVars>
          <dgm:bulletEnabled val="1"/>
        </dgm:presLayoutVars>
      </dgm:prSet>
      <dgm:spPr/>
    </dgm:pt>
    <dgm:pt modelId="{6793AC57-493A-45F4-AA14-0C9476615940}" type="pres">
      <dgm:prSet presAssocID="{B8A67A26-7441-4C9B-A431-60E7BA3CE34B}" presName="sp" presStyleCnt="0"/>
      <dgm:spPr/>
    </dgm:pt>
    <dgm:pt modelId="{707EF157-49A6-4C9A-80A4-7D819E2C7860}" type="pres">
      <dgm:prSet presAssocID="{4FFC4A9A-05E7-49BF-8B57-39A33BE9A190}" presName="composite" presStyleCnt="0"/>
      <dgm:spPr/>
    </dgm:pt>
    <dgm:pt modelId="{B0D4A7DA-25F4-43B2-B130-6EF484B170E1}" type="pres">
      <dgm:prSet presAssocID="{4FFC4A9A-05E7-49BF-8B57-39A33BE9A190}" presName="parentText" presStyleLbl="alignNode1" presStyleIdx="1" presStyleCnt="4" custLinFactNeighborY="-13198">
        <dgm:presLayoutVars>
          <dgm:chMax val="1"/>
          <dgm:bulletEnabled val="1"/>
        </dgm:presLayoutVars>
      </dgm:prSet>
      <dgm:spPr/>
    </dgm:pt>
    <dgm:pt modelId="{7AF2FFAB-F0C0-44B6-BA1D-62C7346E9309}" type="pres">
      <dgm:prSet presAssocID="{4FFC4A9A-05E7-49BF-8B57-39A33BE9A190}" presName="descendantText" presStyleLbl="alignAcc1" presStyleIdx="1" presStyleCnt="4" custLinFactNeighborY="-21074">
        <dgm:presLayoutVars>
          <dgm:bulletEnabled val="1"/>
        </dgm:presLayoutVars>
      </dgm:prSet>
      <dgm:spPr/>
    </dgm:pt>
    <dgm:pt modelId="{17AED852-E5C9-4223-A2B1-1AEA3E0FE8BF}" type="pres">
      <dgm:prSet presAssocID="{8D5C4BCD-B085-47E9-9E14-5ABD46652788}" presName="sp" presStyleCnt="0"/>
      <dgm:spPr/>
    </dgm:pt>
    <dgm:pt modelId="{47AFC586-9CBD-427D-92B6-7CA97692C559}" type="pres">
      <dgm:prSet presAssocID="{5301C208-7A21-4741-9EB8-9459A38BF2DC}" presName="composite" presStyleCnt="0"/>
      <dgm:spPr/>
    </dgm:pt>
    <dgm:pt modelId="{5578359C-08AE-4993-BBE7-C79F70B6A40F}" type="pres">
      <dgm:prSet presAssocID="{5301C208-7A21-4741-9EB8-9459A38BF2DC}" presName="parentText" presStyleLbl="alignNode1" presStyleIdx="2" presStyleCnt="4" custLinFactNeighborY="-26134">
        <dgm:presLayoutVars>
          <dgm:chMax val="1"/>
          <dgm:bulletEnabled val="1"/>
        </dgm:presLayoutVars>
      </dgm:prSet>
      <dgm:spPr/>
    </dgm:pt>
    <dgm:pt modelId="{EACF4331-5ACE-4274-889C-0FFD41E0AA90}" type="pres">
      <dgm:prSet presAssocID="{5301C208-7A21-4741-9EB8-9459A38BF2DC}" presName="descendantText" presStyleLbl="alignAcc1" presStyleIdx="2" presStyleCnt="4" custScaleY="164628" custLinFactNeighborY="-40338">
        <dgm:presLayoutVars>
          <dgm:bulletEnabled val="1"/>
        </dgm:presLayoutVars>
      </dgm:prSet>
      <dgm:spPr/>
    </dgm:pt>
    <dgm:pt modelId="{E4357377-F9B9-439B-827E-3AA0AF6AEBB6}" type="pres">
      <dgm:prSet presAssocID="{6AB1954C-689A-4979-9DBC-68DD309A0A28}" presName="sp" presStyleCnt="0"/>
      <dgm:spPr/>
    </dgm:pt>
    <dgm:pt modelId="{61913A1E-4A81-4BF5-BDDC-CAD91FA667B4}" type="pres">
      <dgm:prSet presAssocID="{06EE9211-9557-494F-AFEF-970847BE3D44}" presName="composite" presStyleCnt="0"/>
      <dgm:spPr/>
    </dgm:pt>
    <dgm:pt modelId="{B1DE38AA-522A-44BB-AA0D-3D2EB41C8202}" type="pres">
      <dgm:prSet presAssocID="{06EE9211-9557-494F-AFEF-970847BE3D44}" presName="parentText" presStyleLbl="alignNode1" presStyleIdx="3" presStyleCnt="4" custLinFactNeighborY="-16718">
        <dgm:presLayoutVars>
          <dgm:chMax val="1"/>
          <dgm:bulletEnabled val="1"/>
        </dgm:presLayoutVars>
      </dgm:prSet>
      <dgm:spPr/>
    </dgm:pt>
    <dgm:pt modelId="{EA24007A-17C7-44FC-8131-E759E951579A}" type="pres">
      <dgm:prSet presAssocID="{06EE9211-9557-494F-AFEF-970847BE3D44}" presName="descendantText" presStyleLbl="alignAcc1" presStyleIdx="3" presStyleCnt="4" custLinFactNeighborY="-26703">
        <dgm:presLayoutVars>
          <dgm:bulletEnabled val="1"/>
        </dgm:presLayoutVars>
      </dgm:prSet>
      <dgm:spPr/>
    </dgm:pt>
  </dgm:ptLst>
  <dgm:cxnLst>
    <dgm:cxn modelId="{8A027500-D72A-42AF-A1C6-1E78AA05625E}" srcId="{5301C208-7A21-4741-9EB8-9459A38BF2DC}" destId="{755A33C3-7BF3-4488-92AD-A9B9978BA23E}" srcOrd="1" destOrd="0" parTransId="{DA2539DD-856F-4451-8B7D-72125E2CDD65}" sibTransId="{98BFE6B0-BFAD-4502-84D8-B8A82ACDE956}"/>
    <dgm:cxn modelId="{DA92AD0E-C3A0-41E5-90B5-3CAFA26BDBBC}" srcId="{4FFC4A9A-05E7-49BF-8B57-39A33BE9A190}" destId="{E02A83B9-50E5-4C99-929F-44555E64306E}" srcOrd="2" destOrd="0" parTransId="{EF57621F-822E-4F8E-AE1B-EE3A4354B733}" sibTransId="{282FD24E-60CE-42D7-A433-9D9E2B32241A}"/>
    <dgm:cxn modelId="{F8797D0F-BA2E-43F4-8A69-BF697062BB64}" srcId="{06EE9211-9557-494F-AFEF-970847BE3D44}" destId="{305A8CFD-48D6-4968-AAC8-DC0B64195F55}" srcOrd="1" destOrd="0" parTransId="{DC0C5AB4-7B3C-40AA-B999-CD95CC682462}" sibTransId="{ED776873-69F9-4CBE-82F9-6DE6EBE8F3F6}"/>
    <dgm:cxn modelId="{58BD8510-9069-4AA2-850D-89A7484E872C}" srcId="{54588177-638D-4D3D-89A0-D93E23946E81}" destId="{06EE9211-9557-494F-AFEF-970847BE3D44}" srcOrd="3" destOrd="0" parTransId="{F9D68E85-5E75-43CF-9E32-F0578CB037DD}" sibTransId="{09765115-D5C8-4184-BC37-6B1A21985E88}"/>
    <dgm:cxn modelId="{6B7F561A-F27C-4B17-9EC4-A0082E709D46}" srcId="{FF8D108B-B98B-4388-AD16-2BCCB5E76F05}" destId="{6E51BAEA-B8A0-48C6-A01E-F002D28C65BB}" srcOrd="2" destOrd="0" parTransId="{6AE30754-CDAA-4655-8D53-92F17BA39B70}" sibTransId="{A7D7E485-17F2-4886-B05E-462F631DAD91}"/>
    <dgm:cxn modelId="{27405022-5B89-4794-8511-CC547405827E}" srcId="{06EE9211-9557-494F-AFEF-970847BE3D44}" destId="{D61B28BB-3A74-424E-BEB6-EE8AC2BABABF}" srcOrd="0" destOrd="0" parTransId="{007CC2D3-52B3-4AE0-A109-2E39FEA9807E}" sibTransId="{197079BF-A299-423F-9EDB-6862DF823EF1}"/>
    <dgm:cxn modelId="{101E3125-B629-4A5B-80C4-BDF8B5A24750}" type="presOf" srcId="{FF8D108B-B98B-4388-AD16-2BCCB5E76F05}" destId="{1C79F772-3C5F-4E02-BF5C-3D402BBB459E}" srcOrd="0" destOrd="0" presId="urn:microsoft.com/office/officeart/2005/8/layout/chevron2"/>
    <dgm:cxn modelId="{7E1B6C30-7A7A-43AE-A8CB-6DF686B65FAA}" type="presOf" srcId="{58527CF6-6E1A-45F1-94D5-F99525715AA8}" destId="{EACF4331-5ACE-4274-889C-0FFD41E0AA90}" srcOrd="0" destOrd="3" presId="urn:microsoft.com/office/officeart/2005/8/layout/chevron2"/>
    <dgm:cxn modelId="{5CCAFF36-E239-44CD-9A3A-14FA4777BDEE}" srcId="{5301C208-7A21-4741-9EB8-9459A38BF2DC}" destId="{41A0C932-BE15-40C4-81C0-23D288F9CFBC}" srcOrd="6" destOrd="0" parTransId="{9A69252C-2271-413C-9E86-C779249908B0}" sibTransId="{B795B080-9996-46DA-8602-E52662529B85}"/>
    <dgm:cxn modelId="{7CF9D23F-8DB9-4EA8-8EAF-676B53E49489}" srcId="{5301C208-7A21-4741-9EB8-9459A38BF2DC}" destId="{E25C2CD1-A7CD-4E4F-AFF4-69F1027576DC}" srcOrd="4" destOrd="0" parTransId="{01EC8683-2E11-42ED-9C4E-4C4B415C154D}" sibTransId="{3BA028CE-4EE9-4EB3-99CD-7E81F5E11A96}"/>
    <dgm:cxn modelId="{5D882860-EE1E-4BCA-AA4C-6AD8917272B9}" type="presOf" srcId="{54588177-638D-4D3D-89A0-D93E23946E81}" destId="{3493EA32-8220-48DC-926E-1A94EC84E49A}" srcOrd="0" destOrd="0" presId="urn:microsoft.com/office/officeart/2005/8/layout/chevron2"/>
    <dgm:cxn modelId="{DE744241-7587-4496-8DD7-7F5DA1DAC823}" srcId="{5301C208-7A21-4741-9EB8-9459A38BF2DC}" destId="{58527CF6-6E1A-45F1-94D5-F99525715AA8}" srcOrd="3" destOrd="0" parTransId="{8CD7C77F-0DF0-4F87-937E-FA509F337253}" sibTransId="{5215C12C-0A7F-41FF-B926-9602F0954C5B}"/>
    <dgm:cxn modelId="{882D6362-9B57-4B4C-8FD6-7C793A628EC2}" type="presOf" srcId="{BCB58D74-B617-4E4E-AFED-26B34F2FED31}" destId="{EACF4331-5ACE-4274-889C-0FFD41E0AA90}" srcOrd="0" destOrd="5" presId="urn:microsoft.com/office/officeart/2005/8/layout/chevron2"/>
    <dgm:cxn modelId="{D9B0E962-51AC-4F49-8E9B-91ACC2607759}" type="presOf" srcId="{755A33C3-7BF3-4488-92AD-A9B9978BA23E}" destId="{EACF4331-5ACE-4274-889C-0FFD41E0AA90}" srcOrd="0" destOrd="1" presId="urn:microsoft.com/office/officeart/2005/8/layout/chevron2"/>
    <dgm:cxn modelId="{00326A64-DE51-48E2-A8D2-C6030797EF69}" srcId="{5301C208-7A21-4741-9EB8-9459A38BF2DC}" destId="{E4ECEC46-09D0-466A-B379-7E05CD165FED}" srcOrd="7" destOrd="0" parTransId="{7083A917-6768-4B87-A22B-52E1E3371005}" sibTransId="{09280A5A-CB50-4EBE-A427-AECBF19B6CE2}"/>
    <dgm:cxn modelId="{54B8774C-9A9B-4644-BBD9-6B62CC7F7C7A}" type="presOf" srcId="{DA944EA7-6DAD-400A-8ABC-0B2FE1549CCA}" destId="{7AF2FFAB-F0C0-44B6-BA1D-62C7346E9309}" srcOrd="0" destOrd="1" presId="urn:microsoft.com/office/officeart/2005/8/layout/chevron2"/>
    <dgm:cxn modelId="{94517D4E-B61C-43EB-B1BF-8DE24079F1FE}" type="presOf" srcId="{06EE9211-9557-494F-AFEF-970847BE3D44}" destId="{B1DE38AA-522A-44BB-AA0D-3D2EB41C8202}" srcOrd="0" destOrd="0" presId="urn:microsoft.com/office/officeart/2005/8/layout/chevron2"/>
    <dgm:cxn modelId="{E34AB953-F468-448C-B2DB-EAE0B17D4BC7}" type="presOf" srcId="{E4ECEC46-09D0-466A-B379-7E05CD165FED}" destId="{EACF4331-5ACE-4274-889C-0FFD41E0AA90}" srcOrd="0" destOrd="7" presId="urn:microsoft.com/office/officeart/2005/8/layout/chevron2"/>
    <dgm:cxn modelId="{323DE77B-8ADB-4233-BC39-78CF9C47C229}" type="presOf" srcId="{305A8CFD-48D6-4968-AAC8-DC0B64195F55}" destId="{EA24007A-17C7-44FC-8131-E759E951579A}" srcOrd="0" destOrd="1" presId="urn:microsoft.com/office/officeart/2005/8/layout/chevron2"/>
    <dgm:cxn modelId="{4394678E-95B4-4808-A9A2-31BAE79230B6}" type="presOf" srcId="{03329739-D537-453A-9C7A-5F3652409910}" destId="{809178C2-AF2F-4AF1-8C6C-0A4D277258B2}" srcOrd="0" destOrd="1" presId="urn:microsoft.com/office/officeart/2005/8/layout/chevron2"/>
    <dgm:cxn modelId="{7D5AA28E-B33F-49C7-9CA1-E1C7B9C8FADE}" srcId="{FF8D108B-B98B-4388-AD16-2BCCB5E76F05}" destId="{D75B28BE-F460-4675-9930-86D323577630}" srcOrd="3" destOrd="0" parTransId="{ECFEA04F-43AE-4141-94E5-7909743DA89A}" sibTransId="{60592C84-3F70-4E4A-B2BA-FF7C4E6DCC26}"/>
    <dgm:cxn modelId="{6815DC98-093B-4874-BB43-CF0B8000F60B}" srcId="{54588177-638D-4D3D-89A0-D93E23946E81}" destId="{5301C208-7A21-4741-9EB8-9459A38BF2DC}" srcOrd="2" destOrd="0" parTransId="{EB3E4866-E138-4106-8BCC-8492A441F909}" sibTransId="{6AB1954C-689A-4979-9DBC-68DD309A0A28}"/>
    <dgm:cxn modelId="{CF48F3A7-3C2D-4797-A4FC-FD030DADB139}" srcId="{4FFC4A9A-05E7-49BF-8B57-39A33BE9A190}" destId="{DA944EA7-6DAD-400A-8ABC-0B2FE1549CCA}" srcOrd="1" destOrd="0" parTransId="{7E295EF6-ED43-42EF-B2F5-BD2424CF9EA3}" sibTransId="{9A816C41-DECE-45AD-8D99-07D856C4D029}"/>
    <dgm:cxn modelId="{41C213A8-524C-4678-B9E8-D9139B4EA6FD}" type="presOf" srcId="{F04F8AFC-4CE6-46B8-A7B0-4600EB66777C}" destId="{809178C2-AF2F-4AF1-8C6C-0A4D277258B2}" srcOrd="0" destOrd="0" presId="urn:microsoft.com/office/officeart/2005/8/layout/chevron2"/>
    <dgm:cxn modelId="{D5F8C5B9-A8CA-463B-92F0-AA360C5C7BAA}" type="presOf" srcId="{6E51BAEA-B8A0-48C6-A01E-F002D28C65BB}" destId="{809178C2-AF2F-4AF1-8C6C-0A4D277258B2}" srcOrd="0" destOrd="2" presId="urn:microsoft.com/office/officeart/2005/8/layout/chevron2"/>
    <dgm:cxn modelId="{F9FDBBBB-A167-4345-9D6F-93B491C762CE}" type="presOf" srcId="{41A0C932-BE15-40C4-81C0-23D288F9CFBC}" destId="{EACF4331-5ACE-4274-889C-0FFD41E0AA90}" srcOrd="0" destOrd="6" presId="urn:microsoft.com/office/officeart/2005/8/layout/chevron2"/>
    <dgm:cxn modelId="{9F70AABE-9B01-4556-B8D3-C8AFECDD8FE4}" type="presOf" srcId="{9524DC04-E001-4339-84C6-19C9086A9252}" destId="{EACF4331-5ACE-4274-889C-0FFD41E0AA90}" srcOrd="0" destOrd="2" presId="urn:microsoft.com/office/officeart/2005/8/layout/chevron2"/>
    <dgm:cxn modelId="{CAB762C8-FAA1-4C7D-BBB7-598482530CB9}" type="presOf" srcId="{2C713FBD-242B-44AD-A843-46C021E9F41F}" destId="{7AF2FFAB-F0C0-44B6-BA1D-62C7346E9309}" srcOrd="0" destOrd="0" presId="urn:microsoft.com/office/officeart/2005/8/layout/chevron2"/>
    <dgm:cxn modelId="{9010C6CE-22EE-4A40-A090-18BAF3288B0B}" type="presOf" srcId="{D75B28BE-F460-4675-9930-86D323577630}" destId="{809178C2-AF2F-4AF1-8C6C-0A4D277258B2}" srcOrd="0" destOrd="3" presId="urn:microsoft.com/office/officeart/2005/8/layout/chevron2"/>
    <dgm:cxn modelId="{C2CB30D3-6A52-4A34-AE79-13D831FA85E0}" type="presOf" srcId="{5301C208-7A21-4741-9EB8-9459A38BF2DC}" destId="{5578359C-08AE-4993-BBE7-C79F70B6A40F}" srcOrd="0" destOrd="0" presId="urn:microsoft.com/office/officeart/2005/8/layout/chevron2"/>
    <dgm:cxn modelId="{08F7FDD6-1127-4945-A681-42F75A11460C}" srcId="{5301C208-7A21-4741-9EB8-9459A38BF2DC}" destId="{D3B8BCFA-0C1E-4F84-AAB9-0531E74D3A2C}" srcOrd="0" destOrd="0" parTransId="{6BCA8609-C8AC-45C5-9C80-BEDA51FF4CDE}" sibTransId="{58F9374D-514E-4651-9C84-A06595D6833A}"/>
    <dgm:cxn modelId="{A5276CD8-9F68-4511-8E9A-9C37F4C247E4}" type="presOf" srcId="{E25C2CD1-A7CD-4E4F-AFF4-69F1027576DC}" destId="{EACF4331-5ACE-4274-889C-0FFD41E0AA90}" srcOrd="0" destOrd="4" presId="urn:microsoft.com/office/officeart/2005/8/layout/chevron2"/>
    <dgm:cxn modelId="{9942A5E3-7470-4EB5-8C0C-E8007B9C82AC}" srcId="{FF8D108B-B98B-4388-AD16-2BCCB5E76F05}" destId="{03329739-D537-453A-9C7A-5F3652409910}" srcOrd="1" destOrd="0" parTransId="{13455ED4-B519-4763-A4E5-392CB3E95CC7}" sibTransId="{1D235838-1724-4548-A52F-54A7F9083FF8}"/>
    <dgm:cxn modelId="{0DDE09E4-8F17-458B-8A27-17FA7B03323F}" type="presOf" srcId="{4FFC4A9A-05E7-49BF-8B57-39A33BE9A190}" destId="{B0D4A7DA-25F4-43B2-B130-6EF484B170E1}" srcOrd="0" destOrd="0" presId="urn:microsoft.com/office/officeart/2005/8/layout/chevron2"/>
    <dgm:cxn modelId="{16142EE4-184C-47C8-A77A-29705793CD73}" type="presOf" srcId="{E02A83B9-50E5-4C99-929F-44555E64306E}" destId="{7AF2FFAB-F0C0-44B6-BA1D-62C7346E9309}" srcOrd="0" destOrd="2" presId="urn:microsoft.com/office/officeart/2005/8/layout/chevron2"/>
    <dgm:cxn modelId="{8FE9AAEB-F65B-4243-A85C-DCC0F4B7671A}" srcId="{5301C208-7A21-4741-9EB8-9459A38BF2DC}" destId="{BCB58D74-B617-4E4E-AFED-26B34F2FED31}" srcOrd="5" destOrd="0" parTransId="{D334F5F5-5643-49C4-8A15-CEF249D84644}" sibTransId="{9B2D64A6-D4F7-4DD7-8A8F-740F6E854406}"/>
    <dgm:cxn modelId="{2E8B46ED-26FF-4C0F-8037-6456D2C65E2D}" type="presOf" srcId="{D3B8BCFA-0C1E-4F84-AAB9-0531E74D3A2C}" destId="{EACF4331-5ACE-4274-889C-0FFD41E0AA90}" srcOrd="0" destOrd="0" presId="urn:microsoft.com/office/officeart/2005/8/layout/chevron2"/>
    <dgm:cxn modelId="{9B6D7BED-59EF-421E-813B-2A0F44AAF416}" srcId="{54588177-638D-4D3D-89A0-D93E23946E81}" destId="{FF8D108B-B98B-4388-AD16-2BCCB5E76F05}" srcOrd="0" destOrd="0" parTransId="{0B481FA8-8F48-4763-8F08-27C3EB4A5C7E}" sibTransId="{B8A67A26-7441-4C9B-A431-60E7BA3CE34B}"/>
    <dgm:cxn modelId="{549DA0F3-C39D-488B-9C6C-7E1ED9D0F9D3}" srcId="{5301C208-7A21-4741-9EB8-9459A38BF2DC}" destId="{9524DC04-E001-4339-84C6-19C9086A9252}" srcOrd="2" destOrd="0" parTransId="{A1F3B134-0B18-4421-AD0A-83EB8913C2E8}" sibTransId="{380EB5C4-08F0-40B0-8B46-9AAA26D2A170}"/>
    <dgm:cxn modelId="{92434AF7-C8B5-4443-A8D7-51493038EC21}" srcId="{54588177-638D-4D3D-89A0-D93E23946E81}" destId="{4FFC4A9A-05E7-49BF-8B57-39A33BE9A190}" srcOrd="1" destOrd="0" parTransId="{6E4C88D7-76C3-4721-A03E-558F720BBD04}" sibTransId="{8D5C4BCD-B085-47E9-9E14-5ABD46652788}"/>
    <dgm:cxn modelId="{A41D6CF9-2036-4EAC-A44B-F83F692469DE}" srcId="{4FFC4A9A-05E7-49BF-8B57-39A33BE9A190}" destId="{2C713FBD-242B-44AD-A843-46C021E9F41F}" srcOrd="0" destOrd="0" parTransId="{BB776C8F-E528-4185-B532-9B65DB9A4097}" sibTransId="{8F2AC584-CF38-4576-9B70-A184100FD766}"/>
    <dgm:cxn modelId="{57D373FC-EEB7-40E9-BF5E-004E9B9486DE}" srcId="{FF8D108B-B98B-4388-AD16-2BCCB5E76F05}" destId="{F04F8AFC-4CE6-46B8-A7B0-4600EB66777C}" srcOrd="0" destOrd="0" parTransId="{E0388801-9199-4A89-962F-A1BA551CDC6A}" sibTransId="{CAC6D666-E688-4F88-9BB9-93767B564AB2}"/>
    <dgm:cxn modelId="{18DD2FFF-F096-40AD-91E0-F3E81235C4A1}" type="presOf" srcId="{D61B28BB-3A74-424E-BEB6-EE8AC2BABABF}" destId="{EA24007A-17C7-44FC-8131-E759E951579A}" srcOrd="0" destOrd="0" presId="urn:microsoft.com/office/officeart/2005/8/layout/chevron2"/>
    <dgm:cxn modelId="{E42C8BC6-33FF-457C-8337-D9BD004F6829}" type="presParOf" srcId="{3493EA32-8220-48DC-926E-1A94EC84E49A}" destId="{AF63DE14-C76C-4C07-8A30-705037ADC6EA}" srcOrd="0" destOrd="0" presId="urn:microsoft.com/office/officeart/2005/8/layout/chevron2"/>
    <dgm:cxn modelId="{CC73272F-B96F-462C-9965-2E10FF2E36E1}" type="presParOf" srcId="{AF63DE14-C76C-4C07-8A30-705037ADC6EA}" destId="{1C79F772-3C5F-4E02-BF5C-3D402BBB459E}" srcOrd="0" destOrd="0" presId="urn:microsoft.com/office/officeart/2005/8/layout/chevron2"/>
    <dgm:cxn modelId="{1135EAFE-1139-4742-A231-130A74BB7C37}" type="presParOf" srcId="{AF63DE14-C76C-4C07-8A30-705037ADC6EA}" destId="{809178C2-AF2F-4AF1-8C6C-0A4D277258B2}" srcOrd="1" destOrd="0" presId="urn:microsoft.com/office/officeart/2005/8/layout/chevron2"/>
    <dgm:cxn modelId="{C938C3E4-96BE-4849-9650-EBA539155E1A}" type="presParOf" srcId="{3493EA32-8220-48DC-926E-1A94EC84E49A}" destId="{6793AC57-493A-45F4-AA14-0C9476615940}" srcOrd="1" destOrd="0" presId="urn:microsoft.com/office/officeart/2005/8/layout/chevron2"/>
    <dgm:cxn modelId="{44AB5FA2-A2B9-4490-BCE7-434E5E8C2200}" type="presParOf" srcId="{3493EA32-8220-48DC-926E-1A94EC84E49A}" destId="{707EF157-49A6-4C9A-80A4-7D819E2C7860}" srcOrd="2" destOrd="0" presId="urn:microsoft.com/office/officeart/2005/8/layout/chevron2"/>
    <dgm:cxn modelId="{72B81E61-C2A9-4F58-8321-E629CBCC445B}" type="presParOf" srcId="{707EF157-49A6-4C9A-80A4-7D819E2C7860}" destId="{B0D4A7DA-25F4-43B2-B130-6EF484B170E1}" srcOrd="0" destOrd="0" presId="urn:microsoft.com/office/officeart/2005/8/layout/chevron2"/>
    <dgm:cxn modelId="{AB665F15-A54A-430D-82F1-5591A24EE796}" type="presParOf" srcId="{707EF157-49A6-4C9A-80A4-7D819E2C7860}" destId="{7AF2FFAB-F0C0-44B6-BA1D-62C7346E9309}" srcOrd="1" destOrd="0" presId="urn:microsoft.com/office/officeart/2005/8/layout/chevron2"/>
    <dgm:cxn modelId="{EBC4ED39-EF50-4535-AEEC-436CEAB400EC}" type="presParOf" srcId="{3493EA32-8220-48DC-926E-1A94EC84E49A}" destId="{17AED852-E5C9-4223-A2B1-1AEA3E0FE8BF}" srcOrd="3" destOrd="0" presId="urn:microsoft.com/office/officeart/2005/8/layout/chevron2"/>
    <dgm:cxn modelId="{4477EB8C-185D-47AB-A415-FBE49A2CC0F3}" type="presParOf" srcId="{3493EA32-8220-48DC-926E-1A94EC84E49A}" destId="{47AFC586-9CBD-427D-92B6-7CA97692C559}" srcOrd="4" destOrd="0" presId="urn:microsoft.com/office/officeart/2005/8/layout/chevron2"/>
    <dgm:cxn modelId="{99855930-8DC0-42D3-941E-EE5CACF10EC7}" type="presParOf" srcId="{47AFC586-9CBD-427D-92B6-7CA97692C559}" destId="{5578359C-08AE-4993-BBE7-C79F70B6A40F}" srcOrd="0" destOrd="0" presId="urn:microsoft.com/office/officeart/2005/8/layout/chevron2"/>
    <dgm:cxn modelId="{633928AB-4D63-4791-A601-56200DE66FE9}" type="presParOf" srcId="{47AFC586-9CBD-427D-92B6-7CA97692C559}" destId="{EACF4331-5ACE-4274-889C-0FFD41E0AA90}" srcOrd="1" destOrd="0" presId="urn:microsoft.com/office/officeart/2005/8/layout/chevron2"/>
    <dgm:cxn modelId="{11B67ADB-3DD9-493B-8EBD-E0A03C5BB0C0}" type="presParOf" srcId="{3493EA32-8220-48DC-926E-1A94EC84E49A}" destId="{E4357377-F9B9-439B-827E-3AA0AF6AEBB6}" srcOrd="5" destOrd="0" presId="urn:microsoft.com/office/officeart/2005/8/layout/chevron2"/>
    <dgm:cxn modelId="{D52B2A68-0570-4D6D-AA01-770A0FB32C8E}" type="presParOf" srcId="{3493EA32-8220-48DC-926E-1A94EC84E49A}" destId="{61913A1E-4A81-4BF5-BDDC-CAD91FA667B4}" srcOrd="6" destOrd="0" presId="urn:microsoft.com/office/officeart/2005/8/layout/chevron2"/>
    <dgm:cxn modelId="{283CB8C2-9998-4600-B43A-238435C53A49}" type="presParOf" srcId="{61913A1E-4A81-4BF5-BDDC-CAD91FA667B4}" destId="{B1DE38AA-522A-44BB-AA0D-3D2EB41C8202}" srcOrd="0" destOrd="0" presId="urn:microsoft.com/office/officeart/2005/8/layout/chevron2"/>
    <dgm:cxn modelId="{9FE16CAE-D9E5-4900-9FCB-AF22C5411A36}" type="presParOf" srcId="{61913A1E-4A81-4BF5-BDDC-CAD91FA667B4}" destId="{EA24007A-17C7-44FC-8131-E759E951579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88177-638D-4D3D-89A0-D93E23946E8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FF8D108B-B98B-4388-AD16-2BCCB5E76F05}">
      <dgm:prSet phldrT="[Text]" custT="1"/>
      <dgm:spPr/>
      <dgm:t>
        <a:bodyPr/>
        <a:lstStyle/>
        <a:p>
          <a:r>
            <a:rPr lang="en-GB" sz="1400"/>
            <a:t>Data</a:t>
          </a:r>
        </a:p>
      </dgm:t>
    </dgm:pt>
    <dgm:pt modelId="{0B481FA8-8F48-4763-8F08-27C3EB4A5C7E}" type="parTrans" cxnId="{9B6D7BED-59EF-421E-813B-2A0F44AAF416}">
      <dgm:prSet/>
      <dgm:spPr/>
      <dgm:t>
        <a:bodyPr/>
        <a:lstStyle/>
        <a:p>
          <a:endParaRPr lang="en-GB"/>
        </a:p>
      </dgm:t>
    </dgm:pt>
    <dgm:pt modelId="{B8A67A26-7441-4C9B-A431-60E7BA3CE34B}" type="sibTrans" cxnId="{9B6D7BED-59EF-421E-813B-2A0F44AAF416}">
      <dgm:prSet/>
      <dgm:spPr/>
      <dgm:t>
        <a:bodyPr/>
        <a:lstStyle/>
        <a:p>
          <a:endParaRPr lang="en-GB"/>
        </a:p>
      </dgm:t>
    </dgm:pt>
    <dgm:pt modelId="{4FFC4A9A-05E7-49BF-8B57-39A33BE9A190}">
      <dgm:prSet phldrT="[Text]" custT="1"/>
      <dgm:spPr/>
      <dgm:t>
        <a:bodyPr/>
        <a:lstStyle/>
        <a:p>
          <a:r>
            <a:rPr lang="en-GB" sz="1200"/>
            <a:t>Ownership group </a:t>
          </a:r>
        </a:p>
      </dgm:t>
    </dgm:pt>
    <dgm:pt modelId="{6E4C88D7-76C3-4721-A03E-558F720BBD04}" type="parTrans" cxnId="{92434AF7-C8B5-4443-A8D7-51493038EC21}">
      <dgm:prSet/>
      <dgm:spPr/>
      <dgm:t>
        <a:bodyPr/>
        <a:lstStyle/>
        <a:p>
          <a:endParaRPr lang="en-GB"/>
        </a:p>
      </dgm:t>
    </dgm:pt>
    <dgm:pt modelId="{8D5C4BCD-B085-47E9-9E14-5ABD46652788}" type="sibTrans" cxnId="{92434AF7-C8B5-4443-A8D7-51493038EC21}">
      <dgm:prSet/>
      <dgm:spPr/>
      <dgm:t>
        <a:bodyPr/>
        <a:lstStyle/>
        <a:p>
          <a:endParaRPr lang="en-GB"/>
        </a:p>
      </dgm:t>
    </dgm:pt>
    <dgm:pt modelId="{0460E320-FBF4-4613-85D9-3437774024E6}">
      <dgm:prSet phldrT="[Text]" custT="1"/>
      <dgm:spPr/>
      <dgm:t>
        <a:bodyPr/>
        <a:lstStyle/>
        <a:p>
          <a:r>
            <a:rPr lang="en-GB" sz="1400"/>
            <a:t>Budget </a:t>
          </a:r>
        </a:p>
      </dgm:t>
    </dgm:pt>
    <dgm:pt modelId="{D05E0B1B-E1FE-4584-994B-EEB550348645}" type="parTrans" cxnId="{F25B89C9-1D24-4389-901D-BF2B42604390}">
      <dgm:prSet/>
      <dgm:spPr/>
      <dgm:t>
        <a:bodyPr/>
        <a:lstStyle/>
        <a:p>
          <a:endParaRPr lang="en-GB"/>
        </a:p>
      </dgm:t>
    </dgm:pt>
    <dgm:pt modelId="{1F7BC7AD-DF06-4E77-8E13-2B6185EC59D7}" type="sibTrans" cxnId="{F25B89C9-1D24-4389-901D-BF2B42604390}">
      <dgm:prSet/>
      <dgm:spPr/>
      <dgm:t>
        <a:bodyPr/>
        <a:lstStyle/>
        <a:p>
          <a:endParaRPr lang="en-GB"/>
        </a:p>
      </dgm:t>
    </dgm:pt>
    <dgm:pt modelId="{B2A1692F-3550-449D-A355-42E74633F9A0}">
      <dgm:prSet phldrT="[Text]" custT="1"/>
      <dgm:spPr/>
      <dgm:t>
        <a:bodyPr/>
        <a:lstStyle/>
        <a:p>
          <a:r>
            <a:rPr lang="en-GB" sz="1400"/>
            <a:t>Funding </a:t>
          </a:r>
        </a:p>
      </dgm:t>
    </dgm:pt>
    <dgm:pt modelId="{7140CF76-896F-4637-BB62-CA151C7FCFAB}" type="parTrans" cxnId="{5D796B07-D4CF-4CDF-9E0D-359770981824}">
      <dgm:prSet/>
      <dgm:spPr/>
      <dgm:t>
        <a:bodyPr/>
        <a:lstStyle/>
        <a:p>
          <a:endParaRPr lang="en-GB"/>
        </a:p>
      </dgm:t>
    </dgm:pt>
    <dgm:pt modelId="{90EC25D5-3903-4699-BF9D-AFEF73D367BF}" type="sibTrans" cxnId="{5D796B07-D4CF-4CDF-9E0D-359770981824}">
      <dgm:prSet/>
      <dgm:spPr/>
      <dgm:t>
        <a:bodyPr/>
        <a:lstStyle/>
        <a:p>
          <a:endParaRPr lang="en-GB"/>
        </a:p>
      </dgm:t>
    </dgm:pt>
    <dgm:pt modelId="{E72A794F-45FC-45F0-ABD4-AA341F40692C}">
      <dgm:prSet/>
      <dgm:spPr/>
      <dgm:t>
        <a:bodyPr/>
        <a:lstStyle/>
        <a:p>
          <a:r>
            <a:rPr lang="en-GB"/>
            <a:t>The AHDB Cereals &amp; Oilseeds Sector Council and the Leadership Group have reached an agreement on permission 3 data usage and ownership group decision-making processes. There are changes to sections 6 and 7 of the BC to reflect this.</a:t>
          </a:r>
        </a:p>
      </dgm:t>
    </dgm:pt>
    <dgm:pt modelId="{9AA70FEC-093E-4346-8EFE-D1560C90BBB6}" type="parTrans" cxnId="{4AFC57C4-0184-4217-BEC4-B26996D13305}">
      <dgm:prSet/>
      <dgm:spPr/>
      <dgm:t>
        <a:bodyPr/>
        <a:lstStyle/>
        <a:p>
          <a:endParaRPr lang="en-GB"/>
        </a:p>
      </dgm:t>
    </dgm:pt>
    <dgm:pt modelId="{9513C601-20B1-42C5-867B-B6995247248C}" type="sibTrans" cxnId="{4AFC57C4-0184-4217-BEC4-B26996D13305}">
      <dgm:prSet/>
      <dgm:spPr/>
      <dgm:t>
        <a:bodyPr/>
        <a:lstStyle/>
        <a:p>
          <a:endParaRPr lang="en-GB"/>
        </a:p>
      </dgm:t>
    </dgm:pt>
    <dgm:pt modelId="{528416EE-7A6B-49BA-AD7C-188180298746}">
      <dgm:prSet/>
      <dgm:spPr/>
      <dgm:t>
        <a:bodyPr/>
        <a:lstStyle/>
        <a:p>
          <a:r>
            <a:rPr lang="en-GB"/>
            <a:t>The AHDB Cereals &amp; Oilseeds sector council have also formally agreed to use levy funds to cover ongoing running costs (based on Defra funding the build, test and rollout) once the industry has fully transitioned to the digital system.</a:t>
          </a:r>
        </a:p>
      </dgm:t>
    </dgm:pt>
    <dgm:pt modelId="{CDD2F5A7-E79C-4F23-9716-1EFE6FE15BCB}" type="parTrans" cxnId="{67AEFCCD-D463-468E-B01C-680A5A7B705A}">
      <dgm:prSet/>
      <dgm:spPr/>
      <dgm:t>
        <a:bodyPr/>
        <a:lstStyle/>
        <a:p>
          <a:endParaRPr lang="en-GB"/>
        </a:p>
      </dgm:t>
    </dgm:pt>
    <dgm:pt modelId="{F0026E3D-764F-4169-95AE-D58CDD8B7045}" type="sibTrans" cxnId="{67AEFCCD-D463-468E-B01C-680A5A7B705A}">
      <dgm:prSet/>
      <dgm:spPr/>
      <dgm:t>
        <a:bodyPr/>
        <a:lstStyle/>
        <a:p>
          <a:endParaRPr lang="en-GB"/>
        </a:p>
      </dgm:t>
    </dgm:pt>
    <dgm:pt modelId="{369D1A8E-A528-4C5E-BFBB-F80657F55508}">
      <dgm:prSet/>
      <dgm:spPr/>
      <dgm:t>
        <a:bodyPr/>
        <a:lstStyle/>
        <a:p>
          <a:pPr>
            <a:buFont typeface="Arial" panose="020B0604020202020204" pitchFamily="34" charset="0"/>
            <a:buChar char="•"/>
          </a:pPr>
          <a:r>
            <a:rPr lang="en-GB"/>
            <a:t>The budget has been updated to include a contingency and 2% inflation year-on-year. The AHDB staff resource base has been updated to ensure there is sufficient support for the industry transition from paper to digital during years two and three. There are changes to sections 8 and 9 to reflect this.</a:t>
          </a:r>
        </a:p>
      </dgm:t>
    </dgm:pt>
    <dgm:pt modelId="{D7E5DC39-48DA-4540-AD96-189F20AA46B9}" type="parTrans" cxnId="{C93113A7-221C-4970-BE66-30AEF1151D08}">
      <dgm:prSet/>
      <dgm:spPr/>
      <dgm:t>
        <a:bodyPr/>
        <a:lstStyle/>
        <a:p>
          <a:endParaRPr lang="en-GB"/>
        </a:p>
      </dgm:t>
    </dgm:pt>
    <dgm:pt modelId="{081AA1D2-6462-43F1-BB5D-9A205A246339}" type="sibTrans" cxnId="{C93113A7-221C-4970-BE66-30AEF1151D08}">
      <dgm:prSet/>
      <dgm:spPr/>
      <dgm:t>
        <a:bodyPr/>
        <a:lstStyle/>
        <a:p>
          <a:endParaRPr lang="en-GB"/>
        </a:p>
      </dgm:t>
    </dgm:pt>
    <dgm:pt modelId="{3018045C-D279-4F42-BB92-2758B859311C}">
      <dgm:prSet/>
      <dgm:spPr/>
      <dgm:t>
        <a:bodyPr/>
        <a:lstStyle/>
        <a:p>
          <a:pPr algn="l"/>
          <a:r>
            <a:rPr lang="en-GB"/>
            <a:t>The NFU Scotland (NFUS) have withdrawn from the Leadership Group but have indicated they are happy for the project to proceed without them. This means that NFUS will not form part of the ownership consortium. Scottish businesses across the supply chain, including NFUS members have options to voluntarily join the DP at any point that suits them.</a:t>
          </a:r>
        </a:p>
      </dgm:t>
    </dgm:pt>
    <dgm:pt modelId="{BA676805-C62C-4AD3-AAE3-299F15348F46}" type="parTrans" cxnId="{7C59785D-7806-4BE5-A3FE-617CA19853CC}">
      <dgm:prSet/>
      <dgm:spPr/>
      <dgm:t>
        <a:bodyPr/>
        <a:lstStyle/>
        <a:p>
          <a:endParaRPr lang="en-GB"/>
        </a:p>
      </dgm:t>
    </dgm:pt>
    <dgm:pt modelId="{5F6FA1D8-658C-4711-8DE9-8C2EA32CC6D9}" type="sibTrans" cxnId="{7C59785D-7806-4BE5-A3FE-617CA19853CC}">
      <dgm:prSet/>
      <dgm:spPr/>
      <dgm:t>
        <a:bodyPr/>
        <a:lstStyle/>
        <a:p>
          <a:endParaRPr lang="en-GB"/>
        </a:p>
      </dgm:t>
    </dgm:pt>
    <dgm:pt modelId="{4BBAD4AE-F34C-4233-B5E1-36F99EA9D946}">
      <dgm:prSet/>
      <dgm:spPr/>
      <dgm:t>
        <a:bodyPr/>
        <a:lstStyle/>
        <a:p>
          <a:pPr algn="l"/>
          <a:endParaRPr lang="en-GB"/>
        </a:p>
      </dgm:t>
    </dgm:pt>
    <dgm:pt modelId="{275AB290-25BA-45EA-A530-2546AE50B405}" type="parTrans" cxnId="{592D61FB-235E-4D16-ACBC-A4B0F0749A7B}">
      <dgm:prSet/>
      <dgm:spPr/>
      <dgm:t>
        <a:bodyPr/>
        <a:lstStyle/>
        <a:p>
          <a:endParaRPr lang="en-GB"/>
        </a:p>
      </dgm:t>
    </dgm:pt>
    <dgm:pt modelId="{1DD46B2A-826A-495C-BFEB-770106DFE50F}" type="sibTrans" cxnId="{592D61FB-235E-4D16-ACBC-A4B0F0749A7B}">
      <dgm:prSet/>
      <dgm:spPr/>
      <dgm:t>
        <a:bodyPr/>
        <a:lstStyle/>
        <a:p>
          <a:endParaRPr lang="en-GB"/>
        </a:p>
      </dgm:t>
    </dgm:pt>
    <dgm:pt modelId="{B2A7F5D1-718B-4E7C-8171-6DD0066069AC}">
      <dgm:prSet/>
      <dgm:spPr/>
      <dgm:t>
        <a:bodyPr/>
        <a:lstStyle/>
        <a:p>
          <a:r>
            <a:rPr lang="en-GB"/>
            <a:t>The Ulster Farmers Union (UFU) will remain as observers and have retained an option to join the DP later if it goes ahead in England and Wales.</a:t>
          </a:r>
        </a:p>
      </dgm:t>
    </dgm:pt>
    <dgm:pt modelId="{D9D0CACA-6FB5-4F0D-8D55-4F799E26488A}" type="parTrans" cxnId="{CB0AF99C-8372-421D-81C1-B1B5AA31EA6D}">
      <dgm:prSet/>
      <dgm:spPr/>
      <dgm:t>
        <a:bodyPr/>
        <a:lstStyle/>
        <a:p>
          <a:endParaRPr lang="en-GB"/>
        </a:p>
      </dgm:t>
    </dgm:pt>
    <dgm:pt modelId="{6829445F-CF08-4D73-BA14-A2F3DD668056}" type="sibTrans" cxnId="{CB0AF99C-8372-421D-81C1-B1B5AA31EA6D}">
      <dgm:prSet/>
      <dgm:spPr/>
      <dgm:t>
        <a:bodyPr/>
        <a:lstStyle/>
        <a:p>
          <a:endParaRPr lang="en-GB"/>
        </a:p>
      </dgm:t>
    </dgm:pt>
    <dgm:pt modelId="{3493EA32-8220-48DC-926E-1A94EC84E49A}" type="pres">
      <dgm:prSet presAssocID="{54588177-638D-4D3D-89A0-D93E23946E81}" presName="linearFlow" presStyleCnt="0">
        <dgm:presLayoutVars>
          <dgm:dir/>
          <dgm:animLvl val="lvl"/>
          <dgm:resizeHandles val="exact"/>
        </dgm:presLayoutVars>
      </dgm:prSet>
      <dgm:spPr/>
    </dgm:pt>
    <dgm:pt modelId="{AF63DE14-C76C-4C07-8A30-705037ADC6EA}" type="pres">
      <dgm:prSet presAssocID="{FF8D108B-B98B-4388-AD16-2BCCB5E76F05}" presName="composite" presStyleCnt="0"/>
      <dgm:spPr/>
    </dgm:pt>
    <dgm:pt modelId="{1C79F772-3C5F-4E02-BF5C-3D402BBB459E}" type="pres">
      <dgm:prSet presAssocID="{FF8D108B-B98B-4388-AD16-2BCCB5E76F05}" presName="parentText" presStyleLbl="alignNode1" presStyleIdx="0" presStyleCnt="5">
        <dgm:presLayoutVars>
          <dgm:chMax val="1"/>
          <dgm:bulletEnabled val="1"/>
        </dgm:presLayoutVars>
      </dgm:prSet>
      <dgm:spPr/>
    </dgm:pt>
    <dgm:pt modelId="{809178C2-AF2F-4AF1-8C6C-0A4D277258B2}" type="pres">
      <dgm:prSet presAssocID="{FF8D108B-B98B-4388-AD16-2BCCB5E76F05}" presName="descendantText" presStyleLbl="alignAcc1" presStyleIdx="0" presStyleCnt="5">
        <dgm:presLayoutVars>
          <dgm:bulletEnabled val="1"/>
        </dgm:presLayoutVars>
      </dgm:prSet>
      <dgm:spPr/>
    </dgm:pt>
    <dgm:pt modelId="{6793AC57-493A-45F4-AA14-0C9476615940}" type="pres">
      <dgm:prSet presAssocID="{B8A67A26-7441-4C9B-A431-60E7BA3CE34B}" presName="sp" presStyleCnt="0"/>
      <dgm:spPr/>
    </dgm:pt>
    <dgm:pt modelId="{9E790599-9735-4AE4-8DD7-858CCD010DBB}" type="pres">
      <dgm:prSet presAssocID="{B2A1692F-3550-449D-A355-42E74633F9A0}" presName="composite" presStyleCnt="0"/>
      <dgm:spPr/>
    </dgm:pt>
    <dgm:pt modelId="{DEF18333-B043-4231-A5E2-3F40199065F0}" type="pres">
      <dgm:prSet presAssocID="{B2A1692F-3550-449D-A355-42E74633F9A0}" presName="parentText" presStyleLbl="alignNode1" presStyleIdx="1" presStyleCnt="5">
        <dgm:presLayoutVars>
          <dgm:chMax val="1"/>
          <dgm:bulletEnabled val="1"/>
        </dgm:presLayoutVars>
      </dgm:prSet>
      <dgm:spPr/>
    </dgm:pt>
    <dgm:pt modelId="{9E295711-821D-4722-A7BB-7620970D8541}" type="pres">
      <dgm:prSet presAssocID="{B2A1692F-3550-449D-A355-42E74633F9A0}" presName="descendantText" presStyleLbl="alignAcc1" presStyleIdx="1" presStyleCnt="5">
        <dgm:presLayoutVars>
          <dgm:bulletEnabled val="1"/>
        </dgm:presLayoutVars>
      </dgm:prSet>
      <dgm:spPr/>
    </dgm:pt>
    <dgm:pt modelId="{26680CA4-FC2F-4B7C-A2E7-0C418BA8BAF4}" type="pres">
      <dgm:prSet presAssocID="{90EC25D5-3903-4699-BF9D-AFEF73D367BF}" presName="sp" presStyleCnt="0"/>
      <dgm:spPr/>
    </dgm:pt>
    <dgm:pt modelId="{104A5322-0C93-465F-A2CF-EB51A18DE19B}" type="pres">
      <dgm:prSet presAssocID="{0460E320-FBF4-4613-85D9-3437774024E6}" presName="composite" presStyleCnt="0"/>
      <dgm:spPr/>
    </dgm:pt>
    <dgm:pt modelId="{BB533E3D-989C-4E62-A287-18CFAA5A1D6B}" type="pres">
      <dgm:prSet presAssocID="{0460E320-FBF4-4613-85D9-3437774024E6}" presName="parentText" presStyleLbl="alignNode1" presStyleIdx="2" presStyleCnt="5">
        <dgm:presLayoutVars>
          <dgm:chMax val="1"/>
          <dgm:bulletEnabled val="1"/>
        </dgm:presLayoutVars>
      </dgm:prSet>
      <dgm:spPr/>
    </dgm:pt>
    <dgm:pt modelId="{40C19568-801B-4A4F-880A-9C1F75DDC9CB}" type="pres">
      <dgm:prSet presAssocID="{0460E320-FBF4-4613-85D9-3437774024E6}" presName="descendantText" presStyleLbl="alignAcc1" presStyleIdx="2" presStyleCnt="5">
        <dgm:presLayoutVars>
          <dgm:bulletEnabled val="1"/>
        </dgm:presLayoutVars>
      </dgm:prSet>
      <dgm:spPr/>
    </dgm:pt>
    <dgm:pt modelId="{973019BE-47CB-45FB-84DA-D60D33F16EB3}" type="pres">
      <dgm:prSet presAssocID="{1F7BC7AD-DF06-4E77-8E13-2B6185EC59D7}" presName="sp" presStyleCnt="0"/>
      <dgm:spPr/>
    </dgm:pt>
    <dgm:pt modelId="{707EF157-49A6-4C9A-80A4-7D819E2C7860}" type="pres">
      <dgm:prSet presAssocID="{4FFC4A9A-05E7-49BF-8B57-39A33BE9A190}" presName="composite" presStyleCnt="0"/>
      <dgm:spPr/>
    </dgm:pt>
    <dgm:pt modelId="{B0D4A7DA-25F4-43B2-B130-6EF484B170E1}" type="pres">
      <dgm:prSet presAssocID="{4FFC4A9A-05E7-49BF-8B57-39A33BE9A190}" presName="parentText" presStyleLbl="alignNode1" presStyleIdx="3" presStyleCnt="5">
        <dgm:presLayoutVars>
          <dgm:chMax val="1"/>
          <dgm:bulletEnabled val="1"/>
        </dgm:presLayoutVars>
      </dgm:prSet>
      <dgm:spPr/>
    </dgm:pt>
    <dgm:pt modelId="{7AF2FFAB-F0C0-44B6-BA1D-62C7346E9309}" type="pres">
      <dgm:prSet presAssocID="{4FFC4A9A-05E7-49BF-8B57-39A33BE9A190}" presName="descendantText" presStyleLbl="alignAcc1" presStyleIdx="3" presStyleCnt="5">
        <dgm:presLayoutVars>
          <dgm:bulletEnabled val="1"/>
        </dgm:presLayoutVars>
      </dgm:prSet>
      <dgm:spPr/>
    </dgm:pt>
    <dgm:pt modelId="{8D59FF9E-5E25-4CE8-8057-1352C8FB1858}" type="pres">
      <dgm:prSet presAssocID="{8D5C4BCD-B085-47E9-9E14-5ABD46652788}" presName="sp" presStyleCnt="0"/>
      <dgm:spPr/>
    </dgm:pt>
    <dgm:pt modelId="{20158C6B-3A7C-408A-8551-48FB62945AA2}" type="pres">
      <dgm:prSet presAssocID="{4BBAD4AE-F34C-4233-B5E1-36F99EA9D946}" presName="composite" presStyleCnt="0"/>
      <dgm:spPr/>
    </dgm:pt>
    <dgm:pt modelId="{5B31FC29-7C94-436A-9E02-9957AF9B1E08}" type="pres">
      <dgm:prSet presAssocID="{4BBAD4AE-F34C-4233-B5E1-36F99EA9D946}" presName="parentText" presStyleLbl="alignNode1" presStyleIdx="4" presStyleCnt="5">
        <dgm:presLayoutVars>
          <dgm:chMax val="1"/>
          <dgm:bulletEnabled val="1"/>
        </dgm:presLayoutVars>
      </dgm:prSet>
      <dgm:spPr/>
    </dgm:pt>
    <dgm:pt modelId="{56E64B51-6474-497D-9F01-BD9F333AACD9}" type="pres">
      <dgm:prSet presAssocID="{4BBAD4AE-F34C-4233-B5E1-36F99EA9D946}" presName="descendantText" presStyleLbl="alignAcc1" presStyleIdx="4" presStyleCnt="5">
        <dgm:presLayoutVars>
          <dgm:bulletEnabled val="1"/>
        </dgm:presLayoutVars>
      </dgm:prSet>
      <dgm:spPr/>
    </dgm:pt>
  </dgm:ptLst>
  <dgm:cxnLst>
    <dgm:cxn modelId="{5D796B07-D4CF-4CDF-9E0D-359770981824}" srcId="{54588177-638D-4D3D-89A0-D93E23946E81}" destId="{B2A1692F-3550-449D-A355-42E74633F9A0}" srcOrd="1" destOrd="0" parTransId="{7140CF76-896F-4637-BB62-CA151C7FCFAB}" sibTransId="{90EC25D5-3903-4699-BF9D-AFEF73D367BF}"/>
    <dgm:cxn modelId="{101E3125-B629-4A5B-80C4-BDF8B5A24750}" type="presOf" srcId="{FF8D108B-B98B-4388-AD16-2BCCB5E76F05}" destId="{1C79F772-3C5F-4E02-BF5C-3D402BBB459E}" srcOrd="0" destOrd="0" presId="urn:microsoft.com/office/officeart/2005/8/layout/chevron2"/>
    <dgm:cxn modelId="{E7C6AF2A-1383-48C2-8006-B103C4F1E7F1}" type="presOf" srcId="{E72A794F-45FC-45F0-ABD4-AA341F40692C}" destId="{809178C2-AF2F-4AF1-8C6C-0A4D277258B2}" srcOrd="0" destOrd="0" presId="urn:microsoft.com/office/officeart/2005/8/layout/chevron2"/>
    <dgm:cxn modelId="{8C7F1231-52E2-4E9A-8336-EA842D902AD9}" type="presOf" srcId="{B2A7F5D1-718B-4E7C-8171-6DD0066069AC}" destId="{56E64B51-6474-497D-9F01-BD9F333AACD9}" srcOrd="0" destOrd="0" presId="urn:microsoft.com/office/officeart/2005/8/layout/chevron2"/>
    <dgm:cxn modelId="{7C59785D-7806-4BE5-A3FE-617CA19853CC}" srcId="{4FFC4A9A-05E7-49BF-8B57-39A33BE9A190}" destId="{3018045C-D279-4F42-BB92-2758B859311C}" srcOrd="0" destOrd="0" parTransId="{BA676805-C62C-4AD3-AAE3-299F15348F46}" sibTransId="{5F6FA1D8-658C-4711-8DE9-8C2EA32CC6D9}"/>
    <dgm:cxn modelId="{3519B75D-A2C5-43FD-BA8A-6846341F2570}" type="presOf" srcId="{528416EE-7A6B-49BA-AD7C-188180298746}" destId="{9E295711-821D-4722-A7BB-7620970D8541}" srcOrd="0" destOrd="0" presId="urn:microsoft.com/office/officeart/2005/8/layout/chevron2"/>
    <dgm:cxn modelId="{5D882860-EE1E-4BCA-AA4C-6AD8917272B9}" type="presOf" srcId="{54588177-638D-4D3D-89A0-D93E23946E81}" destId="{3493EA32-8220-48DC-926E-1A94EC84E49A}" srcOrd="0" destOrd="0" presId="urn:microsoft.com/office/officeart/2005/8/layout/chevron2"/>
    <dgm:cxn modelId="{514FB680-054B-42C2-8F3C-E8BDB2363E5F}" type="presOf" srcId="{B2A1692F-3550-449D-A355-42E74633F9A0}" destId="{DEF18333-B043-4231-A5E2-3F40199065F0}" srcOrd="0" destOrd="0" presId="urn:microsoft.com/office/officeart/2005/8/layout/chevron2"/>
    <dgm:cxn modelId="{CB0AF99C-8372-421D-81C1-B1B5AA31EA6D}" srcId="{4BBAD4AE-F34C-4233-B5E1-36F99EA9D946}" destId="{B2A7F5D1-718B-4E7C-8171-6DD0066069AC}" srcOrd="0" destOrd="0" parTransId="{D9D0CACA-6FB5-4F0D-8D55-4F799E26488A}" sibTransId="{6829445F-CF08-4D73-BA14-A2F3DD668056}"/>
    <dgm:cxn modelId="{C93113A7-221C-4970-BE66-30AEF1151D08}" srcId="{0460E320-FBF4-4613-85D9-3437774024E6}" destId="{369D1A8E-A528-4C5E-BFBB-F80657F55508}" srcOrd="0" destOrd="0" parTransId="{D7E5DC39-48DA-4540-AD96-189F20AA46B9}" sibTransId="{081AA1D2-6462-43F1-BB5D-9A205A246339}"/>
    <dgm:cxn modelId="{4AFC57C4-0184-4217-BEC4-B26996D13305}" srcId="{FF8D108B-B98B-4388-AD16-2BCCB5E76F05}" destId="{E72A794F-45FC-45F0-ABD4-AA341F40692C}" srcOrd="0" destOrd="0" parTransId="{9AA70FEC-093E-4346-8EFE-D1560C90BBB6}" sibTransId="{9513C601-20B1-42C5-867B-B6995247248C}"/>
    <dgm:cxn modelId="{F25B89C9-1D24-4389-901D-BF2B42604390}" srcId="{54588177-638D-4D3D-89A0-D93E23946E81}" destId="{0460E320-FBF4-4613-85D9-3437774024E6}" srcOrd="2" destOrd="0" parTransId="{D05E0B1B-E1FE-4584-994B-EEB550348645}" sibTransId="{1F7BC7AD-DF06-4E77-8E13-2B6185EC59D7}"/>
    <dgm:cxn modelId="{67AEFCCD-D463-468E-B01C-680A5A7B705A}" srcId="{B2A1692F-3550-449D-A355-42E74633F9A0}" destId="{528416EE-7A6B-49BA-AD7C-188180298746}" srcOrd="0" destOrd="0" parTransId="{CDD2F5A7-E79C-4F23-9716-1EFE6FE15BCB}" sibTransId="{F0026E3D-764F-4169-95AE-D58CDD8B7045}"/>
    <dgm:cxn modelId="{38C789D6-B9A2-48EC-9D3D-39E2B7DFBC3B}" type="presOf" srcId="{4BBAD4AE-F34C-4233-B5E1-36F99EA9D946}" destId="{5B31FC29-7C94-436A-9E02-9957AF9B1E08}" srcOrd="0" destOrd="0" presId="urn:microsoft.com/office/officeart/2005/8/layout/chevron2"/>
    <dgm:cxn modelId="{4762FCDF-864F-4466-8381-26AFAE78A9CF}" type="presOf" srcId="{0460E320-FBF4-4613-85D9-3437774024E6}" destId="{BB533E3D-989C-4E62-A287-18CFAA5A1D6B}" srcOrd="0" destOrd="0" presId="urn:microsoft.com/office/officeart/2005/8/layout/chevron2"/>
    <dgm:cxn modelId="{0DDE09E4-8F17-458B-8A27-17FA7B03323F}" type="presOf" srcId="{4FFC4A9A-05E7-49BF-8B57-39A33BE9A190}" destId="{B0D4A7DA-25F4-43B2-B130-6EF484B170E1}" srcOrd="0" destOrd="0" presId="urn:microsoft.com/office/officeart/2005/8/layout/chevron2"/>
    <dgm:cxn modelId="{9B6D7BED-59EF-421E-813B-2A0F44AAF416}" srcId="{54588177-638D-4D3D-89A0-D93E23946E81}" destId="{FF8D108B-B98B-4388-AD16-2BCCB5E76F05}" srcOrd="0" destOrd="0" parTransId="{0B481FA8-8F48-4763-8F08-27C3EB4A5C7E}" sibTransId="{B8A67A26-7441-4C9B-A431-60E7BA3CE34B}"/>
    <dgm:cxn modelId="{2D4C23F0-BF9C-45AF-9A59-F0E3EEAA4A17}" type="presOf" srcId="{3018045C-D279-4F42-BB92-2758B859311C}" destId="{7AF2FFAB-F0C0-44B6-BA1D-62C7346E9309}" srcOrd="0" destOrd="0" presId="urn:microsoft.com/office/officeart/2005/8/layout/chevron2"/>
    <dgm:cxn modelId="{E78AA0F6-F15D-4248-853A-ECEF816BBD6C}" type="presOf" srcId="{369D1A8E-A528-4C5E-BFBB-F80657F55508}" destId="{40C19568-801B-4A4F-880A-9C1F75DDC9CB}" srcOrd="0" destOrd="0" presId="urn:microsoft.com/office/officeart/2005/8/layout/chevron2"/>
    <dgm:cxn modelId="{92434AF7-C8B5-4443-A8D7-51493038EC21}" srcId="{54588177-638D-4D3D-89A0-D93E23946E81}" destId="{4FFC4A9A-05E7-49BF-8B57-39A33BE9A190}" srcOrd="3" destOrd="0" parTransId="{6E4C88D7-76C3-4721-A03E-558F720BBD04}" sibTransId="{8D5C4BCD-B085-47E9-9E14-5ABD46652788}"/>
    <dgm:cxn modelId="{592D61FB-235E-4D16-ACBC-A4B0F0749A7B}" srcId="{54588177-638D-4D3D-89A0-D93E23946E81}" destId="{4BBAD4AE-F34C-4233-B5E1-36F99EA9D946}" srcOrd="4" destOrd="0" parTransId="{275AB290-25BA-45EA-A530-2546AE50B405}" sibTransId="{1DD46B2A-826A-495C-BFEB-770106DFE50F}"/>
    <dgm:cxn modelId="{E42C8BC6-33FF-457C-8337-D9BD004F6829}" type="presParOf" srcId="{3493EA32-8220-48DC-926E-1A94EC84E49A}" destId="{AF63DE14-C76C-4C07-8A30-705037ADC6EA}" srcOrd="0" destOrd="0" presId="urn:microsoft.com/office/officeart/2005/8/layout/chevron2"/>
    <dgm:cxn modelId="{CC73272F-B96F-462C-9965-2E10FF2E36E1}" type="presParOf" srcId="{AF63DE14-C76C-4C07-8A30-705037ADC6EA}" destId="{1C79F772-3C5F-4E02-BF5C-3D402BBB459E}" srcOrd="0" destOrd="0" presId="urn:microsoft.com/office/officeart/2005/8/layout/chevron2"/>
    <dgm:cxn modelId="{1135EAFE-1139-4742-A231-130A74BB7C37}" type="presParOf" srcId="{AF63DE14-C76C-4C07-8A30-705037ADC6EA}" destId="{809178C2-AF2F-4AF1-8C6C-0A4D277258B2}" srcOrd="1" destOrd="0" presId="urn:microsoft.com/office/officeart/2005/8/layout/chevron2"/>
    <dgm:cxn modelId="{C938C3E4-96BE-4849-9650-EBA539155E1A}" type="presParOf" srcId="{3493EA32-8220-48DC-926E-1A94EC84E49A}" destId="{6793AC57-493A-45F4-AA14-0C9476615940}" srcOrd="1" destOrd="0" presId="urn:microsoft.com/office/officeart/2005/8/layout/chevron2"/>
    <dgm:cxn modelId="{593EDAE5-C773-4A13-A205-FEE628303454}" type="presParOf" srcId="{3493EA32-8220-48DC-926E-1A94EC84E49A}" destId="{9E790599-9735-4AE4-8DD7-858CCD010DBB}" srcOrd="2" destOrd="0" presId="urn:microsoft.com/office/officeart/2005/8/layout/chevron2"/>
    <dgm:cxn modelId="{C6DAB97F-235F-4327-A4AE-CFCB36C33D2A}" type="presParOf" srcId="{9E790599-9735-4AE4-8DD7-858CCD010DBB}" destId="{DEF18333-B043-4231-A5E2-3F40199065F0}" srcOrd="0" destOrd="0" presId="urn:microsoft.com/office/officeart/2005/8/layout/chevron2"/>
    <dgm:cxn modelId="{55B08230-2D8B-4EB2-824B-C21D47780B16}" type="presParOf" srcId="{9E790599-9735-4AE4-8DD7-858CCD010DBB}" destId="{9E295711-821D-4722-A7BB-7620970D8541}" srcOrd="1" destOrd="0" presId="urn:microsoft.com/office/officeart/2005/8/layout/chevron2"/>
    <dgm:cxn modelId="{DC34FCF1-0778-48CA-9314-5E6CABF32941}" type="presParOf" srcId="{3493EA32-8220-48DC-926E-1A94EC84E49A}" destId="{26680CA4-FC2F-4B7C-A2E7-0C418BA8BAF4}" srcOrd="3" destOrd="0" presId="urn:microsoft.com/office/officeart/2005/8/layout/chevron2"/>
    <dgm:cxn modelId="{3203B9D1-27A4-4135-B9C7-60E291390330}" type="presParOf" srcId="{3493EA32-8220-48DC-926E-1A94EC84E49A}" destId="{104A5322-0C93-465F-A2CF-EB51A18DE19B}" srcOrd="4" destOrd="0" presId="urn:microsoft.com/office/officeart/2005/8/layout/chevron2"/>
    <dgm:cxn modelId="{D23F3B9E-D523-451E-B060-06AA09F250C2}" type="presParOf" srcId="{104A5322-0C93-465F-A2CF-EB51A18DE19B}" destId="{BB533E3D-989C-4E62-A287-18CFAA5A1D6B}" srcOrd="0" destOrd="0" presId="urn:microsoft.com/office/officeart/2005/8/layout/chevron2"/>
    <dgm:cxn modelId="{5A1F3C16-E38F-43F9-B281-0551DBB96FEA}" type="presParOf" srcId="{104A5322-0C93-465F-A2CF-EB51A18DE19B}" destId="{40C19568-801B-4A4F-880A-9C1F75DDC9CB}" srcOrd="1" destOrd="0" presId="urn:microsoft.com/office/officeart/2005/8/layout/chevron2"/>
    <dgm:cxn modelId="{2A8C5AB4-4425-442F-A9AF-C2D99FA0F1A9}" type="presParOf" srcId="{3493EA32-8220-48DC-926E-1A94EC84E49A}" destId="{973019BE-47CB-45FB-84DA-D60D33F16EB3}" srcOrd="5" destOrd="0" presId="urn:microsoft.com/office/officeart/2005/8/layout/chevron2"/>
    <dgm:cxn modelId="{44AB5FA2-A2B9-4490-BCE7-434E5E8C2200}" type="presParOf" srcId="{3493EA32-8220-48DC-926E-1A94EC84E49A}" destId="{707EF157-49A6-4C9A-80A4-7D819E2C7860}" srcOrd="6" destOrd="0" presId="urn:microsoft.com/office/officeart/2005/8/layout/chevron2"/>
    <dgm:cxn modelId="{72B81E61-C2A9-4F58-8321-E629CBCC445B}" type="presParOf" srcId="{707EF157-49A6-4C9A-80A4-7D819E2C7860}" destId="{B0D4A7DA-25F4-43B2-B130-6EF484B170E1}" srcOrd="0" destOrd="0" presId="urn:microsoft.com/office/officeart/2005/8/layout/chevron2"/>
    <dgm:cxn modelId="{AB665F15-A54A-430D-82F1-5591A24EE796}" type="presParOf" srcId="{707EF157-49A6-4C9A-80A4-7D819E2C7860}" destId="{7AF2FFAB-F0C0-44B6-BA1D-62C7346E9309}" srcOrd="1" destOrd="0" presId="urn:microsoft.com/office/officeart/2005/8/layout/chevron2"/>
    <dgm:cxn modelId="{1C1FDAC3-27E0-48A0-BCCB-0E9D672A0323}" type="presParOf" srcId="{3493EA32-8220-48DC-926E-1A94EC84E49A}" destId="{8D59FF9E-5E25-4CE8-8057-1352C8FB1858}" srcOrd="7" destOrd="0" presId="urn:microsoft.com/office/officeart/2005/8/layout/chevron2"/>
    <dgm:cxn modelId="{32E6BFCC-7FFB-4117-A2AD-71F874B41FF0}" type="presParOf" srcId="{3493EA32-8220-48DC-926E-1A94EC84E49A}" destId="{20158C6B-3A7C-408A-8551-48FB62945AA2}" srcOrd="8" destOrd="0" presId="urn:microsoft.com/office/officeart/2005/8/layout/chevron2"/>
    <dgm:cxn modelId="{925A093E-D526-4253-A568-444BB4CC9770}" type="presParOf" srcId="{20158C6B-3A7C-408A-8551-48FB62945AA2}" destId="{5B31FC29-7C94-436A-9E02-9957AF9B1E08}" srcOrd="0" destOrd="0" presId="urn:microsoft.com/office/officeart/2005/8/layout/chevron2"/>
    <dgm:cxn modelId="{2F4FA6AE-6E5F-4403-A776-11B55A08E6C3}" type="presParOf" srcId="{20158C6B-3A7C-408A-8551-48FB62945AA2}" destId="{56E64B51-6474-497D-9F01-BD9F333AACD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F772-3C5F-4E02-BF5C-3D402BBB459E}">
      <dsp:nvSpPr>
        <dsp:cNvPr id="0" name=""/>
        <dsp:cNvSpPr/>
      </dsp:nvSpPr>
      <dsp:spPr>
        <a:xfrm rot="5400000">
          <a:off x="-201318" y="201318"/>
          <a:ext cx="1342121" cy="9394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 June 2024</a:t>
          </a:r>
        </a:p>
      </dsp:txBody>
      <dsp:txXfrm rot="-5400000">
        <a:off x="1" y="469743"/>
        <a:ext cx="939485" cy="402636"/>
      </dsp:txXfrm>
    </dsp:sp>
    <dsp:sp modelId="{809178C2-AF2F-4AF1-8C6C-0A4D277258B2}">
      <dsp:nvSpPr>
        <dsp:cNvPr id="0" name=""/>
        <dsp:cNvSpPr/>
      </dsp:nvSpPr>
      <dsp:spPr>
        <a:xfrm rot="5400000">
          <a:off x="5077610" y="-4132595"/>
          <a:ext cx="872378" cy="91486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None/>
          </a:pPr>
          <a:r>
            <a:rPr lang="en-GB" sz="1300" kern="1200"/>
            <a:t>Following the consultation the business case was developed:</a:t>
          </a:r>
        </a:p>
        <a:p>
          <a:pPr marL="114300" lvl="1" indent="-114300" algn="l" defTabSz="577850">
            <a:lnSpc>
              <a:spcPct val="90000"/>
            </a:lnSpc>
            <a:spcBef>
              <a:spcPct val="0"/>
            </a:spcBef>
            <a:spcAft>
              <a:spcPct val="15000"/>
            </a:spcAft>
            <a:buFont typeface="Arial" panose="020B0604020202020204" pitchFamily="34" charset="0"/>
            <a:buChar char="•"/>
          </a:pPr>
          <a:r>
            <a:rPr lang="en-GB" sz="1300" kern="1200"/>
            <a:t>Feedback of quality data to growers was made an obligation – a benefit of a single system solution to grain passport data.</a:t>
          </a:r>
        </a:p>
        <a:p>
          <a:pPr marL="114300" lvl="1" indent="-114300" algn="l" defTabSz="577850">
            <a:lnSpc>
              <a:spcPct val="90000"/>
            </a:lnSpc>
            <a:spcBef>
              <a:spcPct val="0"/>
            </a:spcBef>
            <a:spcAft>
              <a:spcPct val="15000"/>
            </a:spcAft>
            <a:buFont typeface="Arial" panose="020B0604020202020204" pitchFamily="34" charset="0"/>
            <a:buChar char="•"/>
          </a:pPr>
          <a:r>
            <a:rPr lang="en-GB" sz="1300" kern="1200"/>
            <a:t>Financials were refined, with additional benefit if government funding for the development of the system is secured.</a:t>
          </a:r>
        </a:p>
        <a:p>
          <a:pPr marL="114300" lvl="1" indent="-114300" algn="l" defTabSz="577850" rtl="0">
            <a:lnSpc>
              <a:spcPct val="90000"/>
            </a:lnSpc>
            <a:spcBef>
              <a:spcPct val="0"/>
            </a:spcBef>
            <a:spcAft>
              <a:spcPct val="15000"/>
            </a:spcAft>
            <a:buFont typeface="Arial" panose="020B0604020202020204" pitchFamily="34" charset="0"/>
            <a:buChar char="•"/>
          </a:pPr>
          <a:r>
            <a:rPr lang="en-GB" sz="1300" kern="1200"/>
            <a:t>A process developed allowing growers with no computer or smartphone </a:t>
          </a:r>
          <a:r>
            <a:rPr lang="en-GB" sz="1300" kern="1200">
              <a:latin typeface="Calibri Light" panose="020F0302020204030204"/>
            </a:rPr>
            <a:t>access </a:t>
          </a:r>
          <a:r>
            <a:rPr lang="en-GB" sz="1300" kern="1200"/>
            <a:t>to use digital passports via the telephone helpdesk.</a:t>
          </a:r>
        </a:p>
      </dsp:txBody>
      <dsp:txXfrm rot="-5400000">
        <a:off x="939485" y="48116"/>
        <a:ext cx="9106043" cy="787206"/>
      </dsp:txXfrm>
    </dsp:sp>
    <dsp:sp modelId="{B0D4A7DA-25F4-43B2-B130-6EF484B170E1}">
      <dsp:nvSpPr>
        <dsp:cNvPr id="0" name=""/>
        <dsp:cNvSpPr/>
      </dsp:nvSpPr>
      <dsp:spPr>
        <a:xfrm rot="5400000">
          <a:off x="-201318" y="1234911"/>
          <a:ext cx="1342121" cy="9394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Autumn – Winter 2024  </a:t>
          </a:r>
        </a:p>
      </dsp:txBody>
      <dsp:txXfrm rot="-5400000">
        <a:off x="1" y="1503336"/>
        <a:ext cx="939485" cy="402636"/>
      </dsp:txXfrm>
    </dsp:sp>
    <dsp:sp modelId="{7AF2FFAB-F0C0-44B6-BA1D-62C7346E9309}">
      <dsp:nvSpPr>
        <dsp:cNvPr id="0" name=""/>
        <dsp:cNvSpPr/>
      </dsp:nvSpPr>
      <dsp:spPr>
        <a:xfrm rot="5400000">
          <a:off x="5077610" y="-3111244"/>
          <a:ext cx="872378" cy="91486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a:t> Leadership group meetings continued  - the adoption of a digital passport needed key developments, including:</a:t>
          </a:r>
        </a:p>
        <a:p>
          <a:pPr marL="114300" lvl="1" indent="-114300" algn="l" defTabSz="577850">
            <a:lnSpc>
              <a:spcPct val="90000"/>
            </a:lnSpc>
            <a:spcBef>
              <a:spcPct val="0"/>
            </a:spcBef>
            <a:spcAft>
              <a:spcPct val="15000"/>
            </a:spcAft>
            <a:buChar char="•"/>
          </a:pPr>
          <a:r>
            <a:rPr lang="en-GB" sz="1300" kern="1200"/>
            <a:t>Securing grant funding to cover the build, rollout, and initial running costs.</a:t>
          </a:r>
        </a:p>
        <a:p>
          <a:pPr marL="114300" lvl="1" indent="-114300" algn="l" defTabSz="577850">
            <a:lnSpc>
              <a:spcPct val="90000"/>
            </a:lnSpc>
            <a:spcBef>
              <a:spcPct val="0"/>
            </a:spcBef>
            <a:spcAft>
              <a:spcPct val="15000"/>
            </a:spcAft>
            <a:buChar char="•"/>
          </a:pPr>
          <a:r>
            <a:rPr lang="en-GB" sz="1300" kern="1200"/>
            <a:t>Agreement from the AHDB C&amp;O Sector Council that they were prepared to take on responsibility for long-term ownership, management, and funding on behalf of all levy payers.</a:t>
          </a:r>
        </a:p>
      </dsp:txBody>
      <dsp:txXfrm rot="-5400000">
        <a:off x="939485" y="1069467"/>
        <a:ext cx="9106043" cy="787206"/>
      </dsp:txXfrm>
    </dsp:sp>
    <dsp:sp modelId="{5578359C-08AE-4993-BBE7-C79F70B6A40F}">
      <dsp:nvSpPr>
        <dsp:cNvPr id="0" name=""/>
        <dsp:cNvSpPr/>
      </dsp:nvSpPr>
      <dsp:spPr>
        <a:xfrm rot="5400000">
          <a:off x="-201318" y="2548391"/>
          <a:ext cx="1342121" cy="9394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January 2025</a:t>
          </a:r>
        </a:p>
      </dsp:txBody>
      <dsp:txXfrm rot="-5400000">
        <a:off x="1" y="2816816"/>
        <a:ext cx="939485" cy="402636"/>
      </dsp:txXfrm>
    </dsp:sp>
    <dsp:sp modelId="{EACF4331-5ACE-4274-889C-0FFD41E0AA90}">
      <dsp:nvSpPr>
        <dsp:cNvPr id="0" name=""/>
        <dsp:cNvSpPr/>
      </dsp:nvSpPr>
      <dsp:spPr>
        <a:xfrm rot="5400000">
          <a:off x="4795710" y="-1792202"/>
          <a:ext cx="1436180" cy="91486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endParaRPr lang="en-GB" sz="1300" kern="1200"/>
        </a:p>
        <a:p>
          <a:pPr marL="114300" lvl="1" indent="-114300" algn="l" defTabSz="577850">
            <a:lnSpc>
              <a:spcPct val="90000"/>
            </a:lnSpc>
            <a:spcBef>
              <a:spcPct val="0"/>
            </a:spcBef>
            <a:spcAft>
              <a:spcPct val="15000"/>
            </a:spcAft>
            <a:buChar char="•"/>
          </a:pPr>
          <a:r>
            <a:rPr lang="en-GB" sz="1300" kern="1200"/>
            <a:t>AHDB Cereals &amp; Oilseeds Sector Council agree and now aligned on the concept of a Digital Passport for Combinable Crops.</a:t>
          </a:r>
        </a:p>
        <a:p>
          <a:pPr marL="114300" lvl="1" indent="-114300" algn="l" defTabSz="577850">
            <a:lnSpc>
              <a:spcPct val="90000"/>
            </a:lnSpc>
            <a:spcBef>
              <a:spcPct val="0"/>
            </a:spcBef>
            <a:spcAft>
              <a:spcPct val="15000"/>
            </a:spcAft>
            <a:buChar char="•"/>
          </a:pPr>
          <a:r>
            <a:rPr lang="en-GB" sz="1300" kern="1200"/>
            <a:t>The AHDB Cereals &amp; Oilseeds Sector Council has also formally agreed to use levy funds to cover ongoing running costs once the industry has fully transitioned to the digital system.</a:t>
          </a:r>
        </a:p>
        <a:p>
          <a:pPr marL="114300" lvl="1" indent="-114300" algn="l" defTabSz="577850">
            <a:lnSpc>
              <a:spcPct val="90000"/>
            </a:lnSpc>
            <a:spcBef>
              <a:spcPct val="0"/>
            </a:spcBef>
            <a:spcAft>
              <a:spcPct val="15000"/>
            </a:spcAft>
            <a:buChar char="•"/>
          </a:pPr>
          <a:r>
            <a:rPr lang="en-GB" sz="1300" kern="1200"/>
            <a:t>Also, agreement on the position of the Digital Passport for Scotland and Northern Ireland as observers. </a:t>
          </a:r>
        </a:p>
        <a:p>
          <a:pPr marL="114300" lvl="1" indent="-114300" algn="l" defTabSz="577850">
            <a:lnSpc>
              <a:spcPct val="90000"/>
            </a:lnSpc>
            <a:spcBef>
              <a:spcPct val="0"/>
            </a:spcBef>
            <a:spcAft>
              <a:spcPct val="15000"/>
            </a:spcAft>
            <a:buChar char="•"/>
          </a:pPr>
          <a:r>
            <a:rPr lang="en-GB" sz="1300" kern="1200"/>
            <a:t>NFU Scotland (NFUS) has withdrawn from the Leadership Group but gave their agreement for the project to proceed without them.</a:t>
          </a:r>
        </a:p>
        <a:p>
          <a:pPr marL="114300" lvl="1" indent="-114300" algn="l" defTabSz="577850">
            <a:lnSpc>
              <a:spcPct val="90000"/>
            </a:lnSpc>
            <a:spcBef>
              <a:spcPct val="0"/>
            </a:spcBef>
            <a:spcAft>
              <a:spcPct val="15000"/>
            </a:spcAft>
            <a:buChar char="•"/>
          </a:pPr>
          <a:r>
            <a:rPr lang="en-GB" sz="1300" kern="1200"/>
            <a:t>The Leadership Group are seeking a meeting with Daniel Zeichner, Defra Minister, to make the case for funding. </a:t>
          </a:r>
        </a:p>
        <a:p>
          <a:pPr marL="114300" lvl="1" indent="-114300" algn="l" defTabSz="577850">
            <a:lnSpc>
              <a:spcPct val="90000"/>
            </a:lnSpc>
            <a:spcBef>
              <a:spcPct val="0"/>
            </a:spcBef>
            <a:spcAft>
              <a:spcPct val="15000"/>
            </a:spcAft>
            <a:buChar char="•"/>
          </a:pPr>
          <a:r>
            <a:rPr lang="en-GB" sz="1300" kern="1200"/>
            <a:t>Development group meet to discuss the details of the pilot, rollout, and implementation phases of the Digital Passport</a:t>
          </a:r>
        </a:p>
        <a:p>
          <a:pPr marL="114300" lvl="1" indent="-114300" algn="l" defTabSz="577850">
            <a:lnSpc>
              <a:spcPct val="90000"/>
            </a:lnSpc>
            <a:spcBef>
              <a:spcPct val="0"/>
            </a:spcBef>
            <a:spcAft>
              <a:spcPct val="15000"/>
            </a:spcAft>
            <a:buChar char="•"/>
          </a:pPr>
          <a:endParaRPr lang="en-GB" sz="1300" kern="1200"/>
        </a:p>
      </dsp:txBody>
      <dsp:txXfrm rot="-5400000">
        <a:off x="939486" y="2134131"/>
        <a:ext cx="9078520" cy="1295962"/>
      </dsp:txXfrm>
    </dsp:sp>
    <dsp:sp modelId="{B1DE38AA-522A-44BB-AA0D-3D2EB41C8202}">
      <dsp:nvSpPr>
        <dsp:cNvPr id="0" name=""/>
        <dsp:cNvSpPr/>
      </dsp:nvSpPr>
      <dsp:spPr>
        <a:xfrm rot="5400000">
          <a:off x="-201318" y="3879962"/>
          <a:ext cx="1342121" cy="9394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March 2025 </a:t>
          </a:r>
        </a:p>
      </dsp:txBody>
      <dsp:txXfrm rot="-5400000">
        <a:off x="1" y="4148387"/>
        <a:ext cx="939485" cy="402636"/>
      </dsp:txXfrm>
    </dsp:sp>
    <dsp:sp modelId="{EA24007A-17C7-44FC-8131-E759E951579A}">
      <dsp:nvSpPr>
        <dsp:cNvPr id="0" name=""/>
        <dsp:cNvSpPr/>
      </dsp:nvSpPr>
      <dsp:spPr>
        <a:xfrm rot="5400000">
          <a:off x="5077610" y="-468057"/>
          <a:ext cx="872378" cy="91486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a:t>The latest revision of a Business Case for a Digital Passport (Combinable Crops) was published by the AHDB.</a:t>
          </a:r>
        </a:p>
        <a:p>
          <a:pPr marL="114300" lvl="1" indent="-114300" algn="l" defTabSz="577850">
            <a:lnSpc>
              <a:spcPct val="90000"/>
            </a:lnSpc>
            <a:spcBef>
              <a:spcPct val="0"/>
            </a:spcBef>
            <a:spcAft>
              <a:spcPct val="15000"/>
            </a:spcAft>
            <a:buChar char="•"/>
          </a:pPr>
          <a:r>
            <a:rPr lang="en-GB" sz="1300" kern="1200"/>
            <a:t>AIC encourages its Members to review the revised Business Case on the AHDB’s website and share any comments and observations</a:t>
          </a:r>
        </a:p>
      </dsp:txBody>
      <dsp:txXfrm rot="-5400000">
        <a:off x="939485" y="3712654"/>
        <a:ext cx="9106043" cy="787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F772-3C5F-4E02-BF5C-3D402BBB459E}">
      <dsp:nvSpPr>
        <dsp:cNvPr id="0" name=""/>
        <dsp:cNvSpPr/>
      </dsp:nvSpPr>
      <dsp:spPr>
        <a:xfrm rot="5400000">
          <a:off x="-160959" y="165070"/>
          <a:ext cx="1073063" cy="7511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Data</a:t>
          </a:r>
        </a:p>
      </dsp:txBody>
      <dsp:txXfrm rot="-5400000">
        <a:off x="1" y="379682"/>
        <a:ext cx="751144" cy="321919"/>
      </dsp:txXfrm>
    </dsp:sp>
    <dsp:sp modelId="{809178C2-AF2F-4AF1-8C6C-0A4D277258B2}">
      <dsp:nvSpPr>
        <dsp:cNvPr id="0" name=""/>
        <dsp:cNvSpPr/>
      </dsp:nvSpPr>
      <dsp:spPr>
        <a:xfrm rot="5400000">
          <a:off x="4592117" y="-3836862"/>
          <a:ext cx="697491" cy="83794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a:t>The AHDB Cereals &amp; Oilseeds Sector Council and the Leadership Group have reached an agreement on permission 3 data usage and ownership group decision-making processes. There are changes to sections 6 and 7 of the BC to reflect this.</a:t>
          </a:r>
        </a:p>
      </dsp:txBody>
      <dsp:txXfrm rot="-5400000">
        <a:off x="751145" y="38159"/>
        <a:ext cx="8345388" cy="629393"/>
      </dsp:txXfrm>
    </dsp:sp>
    <dsp:sp modelId="{DEF18333-B043-4231-A5E2-3F40199065F0}">
      <dsp:nvSpPr>
        <dsp:cNvPr id="0" name=""/>
        <dsp:cNvSpPr/>
      </dsp:nvSpPr>
      <dsp:spPr>
        <a:xfrm rot="5400000">
          <a:off x="-160959" y="1120937"/>
          <a:ext cx="1073063" cy="7511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Funding </a:t>
          </a:r>
        </a:p>
      </dsp:txBody>
      <dsp:txXfrm rot="-5400000">
        <a:off x="1" y="1335549"/>
        <a:ext cx="751144" cy="321919"/>
      </dsp:txXfrm>
    </dsp:sp>
    <dsp:sp modelId="{9E295711-821D-4722-A7BB-7620970D8541}">
      <dsp:nvSpPr>
        <dsp:cNvPr id="0" name=""/>
        <dsp:cNvSpPr/>
      </dsp:nvSpPr>
      <dsp:spPr>
        <a:xfrm rot="5400000">
          <a:off x="4592117" y="-2880994"/>
          <a:ext cx="697491" cy="83794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a:t>The AHDB Cereals &amp; Oilseeds sector council have also formally agreed to use levy funds to cover ongoing running costs (based on Defra funding the build, test and rollout) once the industry has fully transitioned to the digital system.</a:t>
          </a:r>
        </a:p>
      </dsp:txBody>
      <dsp:txXfrm rot="-5400000">
        <a:off x="751145" y="994027"/>
        <a:ext cx="8345388" cy="629393"/>
      </dsp:txXfrm>
    </dsp:sp>
    <dsp:sp modelId="{BB533E3D-989C-4E62-A287-18CFAA5A1D6B}">
      <dsp:nvSpPr>
        <dsp:cNvPr id="0" name=""/>
        <dsp:cNvSpPr/>
      </dsp:nvSpPr>
      <dsp:spPr>
        <a:xfrm rot="5400000">
          <a:off x="-160959" y="2076805"/>
          <a:ext cx="1073063" cy="7511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Budget </a:t>
          </a:r>
        </a:p>
      </dsp:txBody>
      <dsp:txXfrm rot="-5400000">
        <a:off x="1" y="2291417"/>
        <a:ext cx="751144" cy="321919"/>
      </dsp:txXfrm>
    </dsp:sp>
    <dsp:sp modelId="{40C19568-801B-4A4F-880A-9C1F75DDC9CB}">
      <dsp:nvSpPr>
        <dsp:cNvPr id="0" name=""/>
        <dsp:cNvSpPr/>
      </dsp:nvSpPr>
      <dsp:spPr>
        <a:xfrm rot="5400000">
          <a:off x="4592117" y="-1925126"/>
          <a:ext cx="697491" cy="83794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kern="1200"/>
            <a:t>The budget has been updated to include a contingency and 2% inflation year-on-year. The AHDB staff resource base has been updated to ensure there is sufficient support for the industry transition from paper to digital during years two and three. There are changes to sections 8 and 9 to reflect this.</a:t>
          </a:r>
        </a:p>
      </dsp:txBody>
      <dsp:txXfrm rot="-5400000">
        <a:off x="751145" y="1949895"/>
        <a:ext cx="8345388" cy="629393"/>
      </dsp:txXfrm>
    </dsp:sp>
    <dsp:sp modelId="{B0D4A7DA-25F4-43B2-B130-6EF484B170E1}">
      <dsp:nvSpPr>
        <dsp:cNvPr id="0" name=""/>
        <dsp:cNvSpPr/>
      </dsp:nvSpPr>
      <dsp:spPr>
        <a:xfrm rot="5400000">
          <a:off x="-160959" y="3032673"/>
          <a:ext cx="1073063" cy="7511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Ownership group </a:t>
          </a:r>
        </a:p>
      </dsp:txBody>
      <dsp:txXfrm rot="-5400000">
        <a:off x="1" y="3247285"/>
        <a:ext cx="751144" cy="321919"/>
      </dsp:txXfrm>
    </dsp:sp>
    <dsp:sp modelId="{7AF2FFAB-F0C0-44B6-BA1D-62C7346E9309}">
      <dsp:nvSpPr>
        <dsp:cNvPr id="0" name=""/>
        <dsp:cNvSpPr/>
      </dsp:nvSpPr>
      <dsp:spPr>
        <a:xfrm rot="5400000">
          <a:off x="4591934" y="-969075"/>
          <a:ext cx="697858" cy="83794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a:t>The NFU Scotland (NFUS) have withdrawn from the Leadership Group but have indicated they are happy for the project to proceed without them. This means that NFUS will not form part of the ownership consortium. Scottish businesses across the supply chain, including NFUS members have options to voluntarily join the DP at any point that suits them.</a:t>
          </a:r>
        </a:p>
      </dsp:txBody>
      <dsp:txXfrm rot="-5400000">
        <a:off x="751145" y="2905781"/>
        <a:ext cx="8345370" cy="629724"/>
      </dsp:txXfrm>
    </dsp:sp>
    <dsp:sp modelId="{5B31FC29-7C94-436A-9E02-9957AF9B1E08}">
      <dsp:nvSpPr>
        <dsp:cNvPr id="0" name=""/>
        <dsp:cNvSpPr/>
      </dsp:nvSpPr>
      <dsp:spPr>
        <a:xfrm rot="5400000">
          <a:off x="-160959" y="3988540"/>
          <a:ext cx="1073063" cy="7511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l" defTabSz="933450">
            <a:lnSpc>
              <a:spcPct val="90000"/>
            </a:lnSpc>
            <a:spcBef>
              <a:spcPct val="0"/>
            </a:spcBef>
            <a:spcAft>
              <a:spcPct val="35000"/>
            </a:spcAft>
            <a:buNone/>
          </a:pPr>
          <a:endParaRPr lang="en-GB" sz="2100" kern="1200"/>
        </a:p>
      </dsp:txBody>
      <dsp:txXfrm rot="-5400000">
        <a:off x="1" y="4203152"/>
        <a:ext cx="751144" cy="321919"/>
      </dsp:txXfrm>
    </dsp:sp>
    <dsp:sp modelId="{56E64B51-6474-497D-9F01-BD9F333AACD9}">
      <dsp:nvSpPr>
        <dsp:cNvPr id="0" name=""/>
        <dsp:cNvSpPr/>
      </dsp:nvSpPr>
      <dsp:spPr>
        <a:xfrm rot="5400000">
          <a:off x="4592117" y="-13391"/>
          <a:ext cx="697491" cy="83794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a:t>The Ulster Farmers Union (UFU) will remain as observers and have retained an option to join the DP later if it goes ahead in England and Wales.</a:t>
          </a:r>
        </a:p>
      </dsp:txBody>
      <dsp:txXfrm rot="-5400000">
        <a:off x="751145" y="3861631"/>
        <a:ext cx="8345388" cy="6293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6D47BA-FC62-C34D-A34C-05EF76A1D46C}"/>
              </a:ext>
            </a:extLst>
          </p:cNvPr>
          <p:cNvSpPr>
            <a:spLocks noGrp="1"/>
          </p:cNvSpPr>
          <p:nvPr>
            <p:ph type="title"/>
          </p:nvPr>
        </p:nvSpPr>
        <p:spPr>
          <a:xfrm>
            <a:off x="584200" y="377825"/>
            <a:ext cx="7861300" cy="1819275"/>
          </a:xfrm>
        </p:spPr>
        <p:txBody>
          <a:bodyPr>
            <a:normAutofit/>
          </a:bodyPr>
          <a:lstStyle>
            <a:lvl1pPr>
              <a:defRPr sz="4400" b="1">
                <a:solidFill>
                  <a:schemeClr val="bg1"/>
                </a:solidFill>
                <a:latin typeface="+mn-lt"/>
              </a:defRPr>
            </a:lvl1pPr>
          </a:lstStyle>
          <a:p>
            <a:r>
              <a:rPr lang="en-GB"/>
              <a:t>Click to edit Master title style</a:t>
            </a:r>
            <a:endParaRPr lang="en-US"/>
          </a:p>
        </p:txBody>
      </p:sp>
    </p:spTree>
    <p:extLst>
      <p:ext uri="{BB962C8B-B14F-4D97-AF65-F5344CB8AC3E}">
        <p14:creationId xmlns:p14="http://schemas.microsoft.com/office/powerpoint/2010/main" val="281080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0CF36D-B962-C942-A811-DC1DDD4645F0}"/>
              </a:ext>
            </a:extLst>
          </p:cNvPr>
          <p:cNvSpPr>
            <a:spLocks noGrp="1"/>
          </p:cNvSpPr>
          <p:nvPr>
            <p:ph type="ctrTitle"/>
          </p:nvPr>
        </p:nvSpPr>
        <p:spPr>
          <a:xfrm>
            <a:off x="357352" y="270665"/>
            <a:ext cx="9144000" cy="2387600"/>
          </a:xfrm>
        </p:spPr>
        <p:txBody>
          <a:bodyPr anchor="ctr">
            <a:normAutofit/>
          </a:bodyPr>
          <a:lstStyle>
            <a:lvl1pPr algn="l">
              <a:defRPr sz="4400" b="1">
                <a:solidFill>
                  <a:schemeClr val="bg1"/>
                </a:solidFill>
                <a:latin typeface="+mn-lt"/>
              </a:defRPr>
            </a:lvl1pPr>
          </a:lstStyle>
          <a:p>
            <a:r>
              <a:rPr lang="en-GB"/>
              <a:t>Click to edit Master title style</a:t>
            </a:r>
            <a:endParaRPr lang="en-US"/>
          </a:p>
        </p:txBody>
      </p:sp>
      <p:sp>
        <p:nvSpPr>
          <p:cNvPr id="5" name="Text Placeholder 7">
            <a:extLst>
              <a:ext uri="{FF2B5EF4-FFF2-40B4-BE49-F238E27FC236}">
                <a16:creationId xmlns:a16="http://schemas.microsoft.com/office/drawing/2014/main" id="{72216C2F-19D8-E549-A470-C0AE14DED184}"/>
              </a:ext>
            </a:extLst>
          </p:cNvPr>
          <p:cNvSpPr>
            <a:spLocks noGrp="1"/>
          </p:cNvSpPr>
          <p:nvPr>
            <p:ph type="body" sz="quarter" idx="10"/>
          </p:nvPr>
        </p:nvSpPr>
        <p:spPr>
          <a:xfrm>
            <a:off x="357352" y="4934607"/>
            <a:ext cx="3536731" cy="1668134"/>
          </a:xfrm>
        </p:spPr>
        <p:txBody>
          <a:bodyPr anchor="ctr"/>
          <a:lstStyle>
            <a:lvl1pPr algn="l">
              <a:buNone/>
              <a:defRPr sz="1200">
                <a:solidFill>
                  <a:schemeClr val="bg1"/>
                </a:solidFill>
                <a:latin typeface="+mn-lt"/>
                <a:cs typeface="Arial" panose="020B0604020202020204" pitchFamily="34" charset="0"/>
              </a:defRPr>
            </a:lvl1pPr>
            <a:lvl2pPr algn="l">
              <a:defRPr sz="1600">
                <a:latin typeface="Arial" panose="020B0604020202020204" pitchFamily="34" charset="0"/>
                <a:cs typeface="Arial" panose="020B0604020202020204" pitchFamily="34" charset="0"/>
              </a:defRPr>
            </a:lvl2pPr>
            <a:lvl3pPr algn="l">
              <a:defRPr sz="1600">
                <a:latin typeface="Arial" panose="020B0604020202020204" pitchFamily="34" charset="0"/>
                <a:cs typeface="Arial" panose="020B0604020202020204" pitchFamily="34" charset="0"/>
              </a:defRPr>
            </a:lvl3pPr>
            <a:lvl4pPr algn="l">
              <a:defRPr sz="1600">
                <a:latin typeface="Arial" panose="020B0604020202020204" pitchFamily="34" charset="0"/>
                <a:cs typeface="Arial" panose="020B0604020202020204" pitchFamily="34" charset="0"/>
              </a:defRPr>
            </a:lvl4pPr>
            <a:lvl5pPr algn="l">
              <a:defRPr sz="1600">
                <a:latin typeface="Arial" panose="020B0604020202020204" pitchFamily="34" charset="0"/>
                <a:cs typeface="Arial" panose="020B0604020202020204" pitchFamily="34" charset="0"/>
              </a:defRPr>
            </a:lvl5pPr>
          </a:lstStyle>
          <a:p>
            <a:pPr lvl="0"/>
            <a:endParaRPr lang="en-US"/>
          </a:p>
        </p:txBody>
      </p:sp>
    </p:spTree>
    <p:extLst>
      <p:ext uri="{BB962C8B-B14F-4D97-AF65-F5344CB8AC3E}">
        <p14:creationId xmlns:p14="http://schemas.microsoft.com/office/powerpoint/2010/main" val="407141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Large Head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0B5446-A824-184F-926C-91548B0EAF9A}"/>
              </a:ext>
            </a:extLst>
          </p:cNvPr>
          <p:cNvSpPr>
            <a:spLocks noGrp="1"/>
          </p:cNvSpPr>
          <p:nvPr>
            <p:ph type="ctrTitle"/>
          </p:nvPr>
        </p:nvSpPr>
        <p:spPr>
          <a:xfrm>
            <a:off x="1524000" y="1122363"/>
            <a:ext cx="9144000" cy="2387600"/>
          </a:xfrm>
        </p:spPr>
        <p:txBody>
          <a:bodyPr anchor="b">
            <a:normAutofit/>
          </a:bodyPr>
          <a:lstStyle>
            <a:lvl1pPr algn="ctr">
              <a:defRPr sz="4400" b="1">
                <a:solidFill>
                  <a:srgbClr val="6C1B74"/>
                </a:solidFill>
                <a:latin typeface="+mn-lt"/>
              </a:defRPr>
            </a:lvl1pPr>
          </a:lstStyle>
          <a:p>
            <a:r>
              <a:rPr lang="en-GB"/>
              <a:t>Click to edit Master title style</a:t>
            </a:r>
            <a:endParaRPr lang="en-US"/>
          </a:p>
        </p:txBody>
      </p:sp>
      <p:sp>
        <p:nvSpPr>
          <p:cNvPr id="8" name="Subtitle 2">
            <a:extLst>
              <a:ext uri="{FF2B5EF4-FFF2-40B4-BE49-F238E27FC236}">
                <a16:creationId xmlns:a16="http://schemas.microsoft.com/office/drawing/2014/main" id="{E0AB01FA-36F4-8749-9A0F-8953FE9B2D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60820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Text/graphic">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9DD99-7EEC-0446-A57C-F1A446AA0B0A}"/>
              </a:ext>
            </a:extLst>
          </p:cNvPr>
          <p:cNvSpPr>
            <a:spLocks noGrp="1"/>
          </p:cNvSpPr>
          <p:nvPr>
            <p:ph type="title"/>
          </p:nvPr>
        </p:nvSpPr>
        <p:spPr>
          <a:xfrm>
            <a:off x="838200" y="365125"/>
            <a:ext cx="10515600" cy="1325563"/>
          </a:xfrm>
        </p:spPr>
        <p:txBody>
          <a:bodyPr>
            <a:normAutofit/>
          </a:bodyPr>
          <a:lstStyle>
            <a:lvl1pPr>
              <a:defRPr sz="3200" b="1">
                <a:solidFill>
                  <a:srgbClr val="6C1B74"/>
                </a:solidFill>
                <a:latin typeface="+mn-lt"/>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9A3C24D1-8318-8145-9C87-671DC98E11B9}"/>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969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Two colum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48643C-342C-BD45-9EA0-9F182E991D0A}"/>
              </a:ext>
            </a:extLst>
          </p:cNvPr>
          <p:cNvSpPr>
            <a:spLocks noGrp="1"/>
          </p:cNvSpPr>
          <p:nvPr>
            <p:ph type="title"/>
          </p:nvPr>
        </p:nvSpPr>
        <p:spPr>
          <a:xfrm>
            <a:off x="838200" y="365125"/>
            <a:ext cx="10515600" cy="1325563"/>
          </a:xfrm>
        </p:spPr>
        <p:txBody>
          <a:bodyPr>
            <a:normAutofit/>
          </a:bodyPr>
          <a:lstStyle>
            <a:lvl1pPr>
              <a:defRPr sz="3200" b="1">
                <a:solidFill>
                  <a:srgbClr val="6C1B74"/>
                </a:solidFill>
                <a:latin typeface="+mn-lt"/>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D7DDCCA1-E931-9E47-A7C4-2D1BB994252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3">
            <a:extLst>
              <a:ext uri="{FF2B5EF4-FFF2-40B4-BE49-F238E27FC236}">
                <a16:creationId xmlns:a16="http://schemas.microsoft.com/office/drawing/2014/main" id="{992EB1E1-3EDC-564E-9357-3D12720F629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487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Two columns + sub head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F2C822-8386-F742-8163-D1ADB0D9FED1}"/>
              </a:ext>
            </a:extLst>
          </p:cNvPr>
          <p:cNvSpPr>
            <a:spLocks noGrp="1"/>
          </p:cNvSpPr>
          <p:nvPr>
            <p:ph type="title"/>
          </p:nvPr>
        </p:nvSpPr>
        <p:spPr>
          <a:xfrm>
            <a:off x="839788" y="365125"/>
            <a:ext cx="10515600" cy="1325563"/>
          </a:xfrm>
        </p:spPr>
        <p:txBody>
          <a:bodyPr>
            <a:normAutofit/>
          </a:bodyPr>
          <a:lstStyle>
            <a:lvl1pPr>
              <a:defRPr sz="3200" b="1">
                <a:solidFill>
                  <a:srgbClr val="6C1B74"/>
                </a:solidFill>
                <a:latin typeface="+mn-lt"/>
              </a:defRPr>
            </a:lvl1pPr>
          </a:lstStyle>
          <a:p>
            <a:r>
              <a:rPr lang="en-GB"/>
              <a:t>Click to edit Master title style</a:t>
            </a:r>
            <a:endParaRPr lang="en-US"/>
          </a:p>
        </p:txBody>
      </p:sp>
      <p:sp>
        <p:nvSpPr>
          <p:cNvPr id="11" name="Text Placeholder 2">
            <a:extLst>
              <a:ext uri="{FF2B5EF4-FFF2-40B4-BE49-F238E27FC236}">
                <a16:creationId xmlns:a16="http://schemas.microsoft.com/office/drawing/2014/main" id="{AAFAE75F-D79D-934B-B7B1-F05D72321E7B}"/>
              </a:ext>
            </a:extLst>
          </p:cNvPr>
          <p:cNvSpPr>
            <a:spLocks noGrp="1"/>
          </p:cNvSpPr>
          <p:nvPr>
            <p:ph type="body" idx="1"/>
          </p:nvPr>
        </p:nvSpPr>
        <p:spPr>
          <a:xfrm>
            <a:off x="839788" y="1681163"/>
            <a:ext cx="5157787" cy="823912"/>
          </a:xfrm>
        </p:spPr>
        <p:txBody>
          <a:bodyPr anchor="b"/>
          <a:lstStyle>
            <a:lvl1pPr marL="0" indent="0">
              <a:buNone/>
              <a:defRPr sz="2400" b="1">
                <a:solidFill>
                  <a:srgbClr val="6C1B7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a:extLst>
              <a:ext uri="{FF2B5EF4-FFF2-40B4-BE49-F238E27FC236}">
                <a16:creationId xmlns:a16="http://schemas.microsoft.com/office/drawing/2014/main" id="{B0E4FD5C-2541-924D-98E1-B5B899CED7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a:extLst>
              <a:ext uri="{FF2B5EF4-FFF2-40B4-BE49-F238E27FC236}">
                <a16:creationId xmlns:a16="http://schemas.microsoft.com/office/drawing/2014/main" id="{EE630BCB-1E83-7F4D-9CA5-37B18E314EAC}"/>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6C1B7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a:extLst>
              <a:ext uri="{FF2B5EF4-FFF2-40B4-BE49-F238E27FC236}">
                <a16:creationId xmlns:a16="http://schemas.microsoft.com/office/drawing/2014/main" id="{70A762A8-51EF-0D4B-980B-D63A1443ED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2359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Text +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CC5A6998-87E6-814A-85B9-563C9779C8D4}"/>
              </a:ext>
            </a:extLst>
          </p:cNvPr>
          <p:cNvSpPr>
            <a:spLocks noGrp="1"/>
          </p:cNvSpPr>
          <p:nvPr>
            <p:ph type="pic" sz="quarter" idx="10"/>
          </p:nvPr>
        </p:nvSpPr>
        <p:spPr>
          <a:xfrm>
            <a:off x="6096000" y="0"/>
            <a:ext cx="6133578" cy="6858000"/>
          </a:xfrm>
          <a:noFill/>
        </p:spPr>
        <p:txBody>
          <a:bodyPr/>
          <a:lstStyle/>
          <a:p>
            <a:endParaRPr lang="en-US"/>
          </a:p>
        </p:txBody>
      </p:sp>
      <p:sp>
        <p:nvSpPr>
          <p:cNvPr id="3" name="Title 1">
            <a:extLst>
              <a:ext uri="{FF2B5EF4-FFF2-40B4-BE49-F238E27FC236}">
                <a16:creationId xmlns:a16="http://schemas.microsoft.com/office/drawing/2014/main" id="{78649E57-1D27-DA43-9F2B-A470815D25F9}"/>
              </a:ext>
            </a:extLst>
          </p:cNvPr>
          <p:cNvSpPr>
            <a:spLocks noGrp="1"/>
          </p:cNvSpPr>
          <p:nvPr>
            <p:ph type="title"/>
          </p:nvPr>
        </p:nvSpPr>
        <p:spPr>
          <a:xfrm>
            <a:off x="839788" y="365125"/>
            <a:ext cx="4450669" cy="1325563"/>
          </a:xfrm>
        </p:spPr>
        <p:txBody>
          <a:bodyPr>
            <a:normAutofit/>
          </a:bodyPr>
          <a:lstStyle>
            <a:lvl1pPr>
              <a:defRPr sz="3200" b="1">
                <a:solidFill>
                  <a:srgbClr val="6C1B74"/>
                </a:solidFill>
                <a:latin typeface="+mn-lt"/>
              </a:defRPr>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5082FDF3-86F8-BE45-BBC1-7DCB322FCFA1}"/>
              </a:ext>
            </a:extLst>
          </p:cNvPr>
          <p:cNvSpPr>
            <a:spLocks noGrp="1"/>
          </p:cNvSpPr>
          <p:nvPr>
            <p:ph sz="half" idx="2"/>
          </p:nvPr>
        </p:nvSpPr>
        <p:spPr>
          <a:xfrm>
            <a:off x="839788" y="1878904"/>
            <a:ext cx="4450669" cy="43107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68B497E5-8162-7346-8B5A-8DA23280C289}"/>
              </a:ext>
            </a:extLst>
          </p:cNvPr>
          <p:cNvSpPr/>
          <p:nvPr userDrawn="1"/>
        </p:nvSpPr>
        <p:spPr>
          <a:xfrm>
            <a:off x="1741118" y="6189663"/>
            <a:ext cx="5924811" cy="524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8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No stru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29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sectors">
    <p:spTree>
      <p:nvGrpSpPr>
        <p:cNvPr id="1" name=""/>
        <p:cNvGrpSpPr/>
        <p:nvPr/>
      </p:nvGrpSpPr>
      <p:grpSpPr>
        <a:xfrm>
          <a:off x="0" y="0"/>
          <a:ext cx="0" cy="0"/>
          <a:chOff x="0" y="0"/>
          <a:chExt cx="0" cy="0"/>
        </a:xfrm>
      </p:grpSpPr>
      <p:pic>
        <p:nvPicPr>
          <p:cNvPr id="3" name="Picture 2" descr="Diagram, timeline&#10;&#10;Description automatically generated">
            <a:extLst>
              <a:ext uri="{FF2B5EF4-FFF2-40B4-BE49-F238E27FC236}">
                <a16:creationId xmlns:a16="http://schemas.microsoft.com/office/drawing/2014/main" id="{7471B69E-4235-674F-B397-6C91347AEA96}"/>
              </a:ext>
            </a:extLst>
          </p:cNvPr>
          <p:cNvPicPr>
            <a:picLocks noChangeAspect="1"/>
          </p:cNvPicPr>
          <p:nvPr userDrawn="1"/>
        </p:nvPicPr>
        <p:blipFill>
          <a:blip r:embed="rId2"/>
          <a:stretch>
            <a:fillRect/>
          </a:stretch>
        </p:blipFill>
        <p:spPr>
          <a:xfrm>
            <a:off x="3378819" y="1129434"/>
            <a:ext cx="4415883" cy="4984940"/>
          </a:xfrm>
          <a:prstGeom prst="rect">
            <a:avLst/>
          </a:prstGeom>
        </p:spPr>
      </p:pic>
      <p:sp>
        <p:nvSpPr>
          <p:cNvPr id="5" name="Text Placeholder 2">
            <a:extLst>
              <a:ext uri="{FF2B5EF4-FFF2-40B4-BE49-F238E27FC236}">
                <a16:creationId xmlns:a16="http://schemas.microsoft.com/office/drawing/2014/main" id="{32327FD4-0513-6E4C-B1E2-87C5F4388DE7}"/>
              </a:ext>
            </a:extLst>
          </p:cNvPr>
          <p:cNvSpPr>
            <a:spLocks noGrp="1"/>
          </p:cNvSpPr>
          <p:nvPr>
            <p:ph type="body" sz="quarter" idx="10"/>
          </p:nvPr>
        </p:nvSpPr>
        <p:spPr>
          <a:xfrm>
            <a:off x="505603" y="404813"/>
            <a:ext cx="7376756" cy="984149"/>
          </a:xfrm>
        </p:spPr>
        <p:txBody>
          <a:bodyPr anchor="t">
            <a:normAutofit/>
          </a:bodyPr>
          <a:lstStyle>
            <a:lvl1pPr algn="l">
              <a:buNone/>
              <a:defRPr sz="3200" b="1">
                <a:solidFill>
                  <a:srgbClr val="6C1B74"/>
                </a:solidFill>
              </a:defRPr>
            </a:lvl1pPr>
          </a:lstStyle>
          <a:p>
            <a:pPr lvl="0"/>
            <a:r>
              <a:rPr lang="en-GB"/>
              <a:t>Click to edit Master text styles</a:t>
            </a:r>
          </a:p>
        </p:txBody>
      </p:sp>
    </p:spTree>
    <p:extLst>
      <p:ext uri="{BB962C8B-B14F-4D97-AF65-F5344CB8AC3E}">
        <p14:creationId xmlns:p14="http://schemas.microsoft.com/office/powerpoint/2010/main" val="149883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11">
            <a:extLst>
              <a:ext uri="{FF2B5EF4-FFF2-40B4-BE49-F238E27FC236}">
                <a16:creationId xmlns:a16="http://schemas.microsoft.com/office/drawing/2014/main" id="{EFE6D270-3CB1-F74A-9581-7FE9D50A4ED3}"/>
              </a:ext>
            </a:extLst>
          </p:cNvPr>
          <p:cNvSpPr>
            <a:spLocks noGrp="1"/>
          </p:cNvSpPr>
          <p:nvPr>
            <p:ph type="body" sz="quarter" idx="10"/>
          </p:nvPr>
        </p:nvSpPr>
        <p:spPr>
          <a:xfrm>
            <a:off x="8539163" y="4464050"/>
            <a:ext cx="3409950" cy="2014538"/>
          </a:xfrm>
        </p:spPr>
        <p:txBody>
          <a:bodyPr anchor="ctr">
            <a:normAutofit/>
          </a:bodyPr>
          <a:lstStyle>
            <a:lvl1pPr algn="r">
              <a:buNone/>
              <a:defRPr sz="4400" b="1">
                <a:solidFill>
                  <a:srgbClr val="6C1B74"/>
                </a:solidFill>
                <a:latin typeface="+mn-lt"/>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3200">
                <a:latin typeface="Arial" panose="020B0604020202020204" pitchFamily="34" charset="0"/>
                <a:cs typeface="Arial" panose="020B0604020202020204" pitchFamily="34" charset="0"/>
              </a:defRPr>
            </a:lvl3pPr>
            <a:lvl4pPr>
              <a:defRPr sz="3200">
                <a:latin typeface="Arial" panose="020B0604020202020204" pitchFamily="34" charset="0"/>
                <a:cs typeface="Arial" panose="020B0604020202020204" pitchFamily="34" charset="0"/>
              </a:defRPr>
            </a:lvl4pPr>
            <a:lvl5pPr>
              <a:defRPr sz="32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379366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243091-2C27-2441-BF50-9462F9BA7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36B431-8A5E-B04B-8350-94FE7C9FF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731533-12E8-6F4F-83D7-FD163471A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1587C-273D-1C47-9499-264EA2383A78}" type="datetimeFigureOut">
              <a:rPr lang="en-US" smtClean="0"/>
              <a:t>4/10/2025</a:t>
            </a:fld>
            <a:endParaRPr lang="en-US"/>
          </a:p>
        </p:txBody>
      </p:sp>
      <p:sp>
        <p:nvSpPr>
          <p:cNvPr id="5" name="Footer Placeholder 4">
            <a:extLst>
              <a:ext uri="{FF2B5EF4-FFF2-40B4-BE49-F238E27FC236}">
                <a16:creationId xmlns:a16="http://schemas.microsoft.com/office/drawing/2014/main" id="{DC188B54-3087-6C4B-A23E-25AB8BB0E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4C7266-D418-594A-ABA3-AF7523C74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2E2E0-3145-C345-94C4-4441187B002C}"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59A590A3-6905-DA47-A24B-53E80F0E6D1E}"/>
              </a:ext>
            </a:extLst>
          </p:cNvPr>
          <p:cNvPicPr>
            <a:picLocks noChangeAspect="1"/>
          </p:cNvPicPr>
          <p:nvPr userDrawn="1"/>
        </p:nvPicPr>
        <p:blipFill>
          <a:blip r:embed="rId3"/>
          <a:stretch>
            <a:fillRect/>
          </a:stretch>
        </p:blipFill>
        <p:spPr>
          <a:xfrm>
            <a:off x="0" y="0"/>
            <a:ext cx="12227442" cy="6858000"/>
          </a:xfrm>
          <a:prstGeom prst="rect">
            <a:avLst/>
          </a:prstGeom>
        </p:spPr>
      </p:pic>
    </p:spTree>
    <p:extLst>
      <p:ext uri="{BB962C8B-B14F-4D97-AF65-F5344CB8AC3E}">
        <p14:creationId xmlns:p14="http://schemas.microsoft.com/office/powerpoint/2010/main" val="52565351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CCD21-B9C1-A540-841F-0EB307D22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AE0B9A-FDBD-C044-8D2A-27FB5A5B3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1EE8E1-02DD-9B45-AD56-3CC2D539C5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5D89C-3B5E-7343-A72D-A842761AA02B}" type="datetimeFigureOut">
              <a:rPr lang="en-US" smtClean="0"/>
              <a:t>4/10/2025</a:t>
            </a:fld>
            <a:endParaRPr lang="en-US"/>
          </a:p>
        </p:txBody>
      </p:sp>
      <p:sp>
        <p:nvSpPr>
          <p:cNvPr id="5" name="Footer Placeholder 4">
            <a:extLst>
              <a:ext uri="{FF2B5EF4-FFF2-40B4-BE49-F238E27FC236}">
                <a16:creationId xmlns:a16="http://schemas.microsoft.com/office/drawing/2014/main" id="{724FC12C-896F-D14F-9003-FC61F8029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68BBE9-F327-0F44-8AC5-8CAF5C744E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E966C-E85D-784B-A647-1F7C1DB72D3B}"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E4CA2B1A-2D46-5C47-84A0-AFF08B3C12C6}"/>
              </a:ext>
            </a:extLst>
          </p:cNvPr>
          <p:cNvPicPr>
            <a:picLocks noChangeAspect="1"/>
          </p:cNvPicPr>
          <p:nvPr userDrawn="1"/>
        </p:nvPicPr>
        <p:blipFill>
          <a:blip r:embed="rId9"/>
          <a:stretch>
            <a:fillRect/>
          </a:stretch>
        </p:blipFill>
        <p:spPr>
          <a:xfrm>
            <a:off x="0" y="0"/>
            <a:ext cx="12227442" cy="6858000"/>
          </a:xfrm>
          <a:prstGeom prst="rect">
            <a:avLst/>
          </a:prstGeom>
        </p:spPr>
      </p:pic>
    </p:spTree>
    <p:extLst>
      <p:ext uri="{BB962C8B-B14F-4D97-AF65-F5344CB8AC3E}">
        <p14:creationId xmlns:p14="http://schemas.microsoft.com/office/powerpoint/2010/main" val="30747711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74" r:id="rId5"/>
    <p:sldLayoutId id="2147483693" r:id="rId6"/>
    <p:sldLayoutId id="214748369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243091-2C27-2441-BF50-9462F9BA7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36B431-8A5E-B04B-8350-94FE7C9FF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31533-12E8-6F4F-83D7-FD163471A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1587C-273D-1C47-9499-264EA2383A78}" type="datetimeFigureOut">
              <a:rPr lang="en-US" smtClean="0"/>
              <a:t>4/10/2025</a:t>
            </a:fld>
            <a:endParaRPr lang="en-US"/>
          </a:p>
        </p:txBody>
      </p:sp>
      <p:sp>
        <p:nvSpPr>
          <p:cNvPr id="5" name="Footer Placeholder 4">
            <a:extLst>
              <a:ext uri="{FF2B5EF4-FFF2-40B4-BE49-F238E27FC236}">
                <a16:creationId xmlns:a16="http://schemas.microsoft.com/office/drawing/2014/main" id="{DC188B54-3087-6C4B-A23E-25AB8BB0E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4C7266-D418-594A-ABA3-AF7523C74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2E2E0-3145-C345-94C4-4441187B002C}" type="slidenum">
              <a:rPr lang="en-US" smtClean="0"/>
              <a:t>‹#›</a:t>
            </a:fld>
            <a:endParaRPr lang="en-US"/>
          </a:p>
        </p:txBody>
      </p:sp>
      <p:pic>
        <p:nvPicPr>
          <p:cNvPr id="10" name="Picture 9" descr="A picture containing text, accessory, businesscard&#10;&#10;Description automatically generated">
            <a:extLst>
              <a:ext uri="{FF2B5EF4-FFF2-40B4-BE49-F238E27FC236}">
                <a16:creationId xmlns:a16="http://schemas.microsoft.com/office/drawing/2014/main" id="{ED449325-2268-B244-AB6A-D1F0451F4F8D}"/>
              </a:ext>
            </a:extLst>
          </p:cNvPr>
          <p:cNvPicPr>
            <a:picLocks noChangeAspect="1"/>
          </p:cNvPicPr>
          <p:nvPr userDrawn="1"/>
        </p:nvPicPr>
        <p:blipFill>
          <a:blip r:embed="rId3"/>
          <a:stretch>
            <a:fillRect/>
          </a:stretch>
        </p:blipFill>
        <p:spPr>
          <a:xfrm>
            <a:off x="0" y="0"/>
            <a:ext cx="12227442" cy="6858000"/>
          </a:xfrm>
          <a:prstGeom prst="rect">
            <a:avLst/>
          </a:prstGeom>
        </p:spPr>
      </p:pic>
    </p:spTree>
    <p:extLst>
      <p:ext uri="{BB962C8B-B14F-4D97-AF65-F5344CB8AC3E}">
        <p14:creationId xmlns:p14="http://schemas.microsoft.com/office/powerpoint/2010/main" val="4116824362"/>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243091-2C27-2441-BF50-9462F9BA7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36B431-8A5E-B04B-8350-94FE7C9FF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731533-12E8-6F4F-83D7-FD163471A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1587C-273D-1C47-9499-264EA2383A78}" type="datetimeFigureOut">
              <a:rPr lang="en-US" smtClean="0"/>
              <a:t>4/10/2025</a:t>
            </a:fld>
            <a:endParaRPr lang="en-US"/>
          </a:p>
        </p:txBody>
      </p:sp>
      <p:sp>
        <p:nvSpPr>
          <p:cNvPr id="5" name="Footer Placeholder 4">
            <a:extLst>
              <a:ext uri="{FF2B5EF4-FFF2-40B4-BE49-F238E27FC236}">
                <a16:creationId xmlns:a16="http://schemas.microsoft.com/office/drawing/2014/main" id="{DC188B54-3087-6C4B-A23E-25AB8BB0E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4C7266-D418-594A-ABA3-AF7523C74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2E2E0-3145-C345-94C4-4441187B002C}" type="slidenum">
              <a:rPr lang="en-US" smtClean="0"/>
              <a:t>‹#›</a:t>
            </a:fld>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4F69F0C1-2519-CC4B-BDA7-B60B89370C9E}"/>
              </a:ext>
            </a:extLst>
          </p:cNvPr>
          <p:cNvPicPr>
            <a:picLocks noChangeAspect="1"/>
          </p:cNvPicPr>
          <p:nvPr userDrawn="1"/>
        </p:nvPicPr>
        <p:blipFill>
          <a:blip r:embed="rId3"/>
          <a:stretch>
            <a:fillRect/>
          </a:stretch>
        </p:blipFill>
        <p:spPr>
          <a:xfrm>
            <a:off x="0" y="0"/>
            <a:ext cx="12227442" cy="6858000"/>
          </a:xfrm>
          <a:prstGeom prst="rect">
            <a:avLst/>
          </a:prstGeom>
        </p:spPr>
      </p:pic>
    </p:spTree>
    <p:extLst>
      <p:ext uri="{BB962C8B-B14F-4D97-AF65-F5344CB8AC3E}">
        <p14:creationId xmlns:p14="http://schemas.microsoft.com/office/powerpoint/2010/main" val="2063434634"/>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ahdb.org.uk/digital-passport-faqs" TargetMode="External"/><Relationship Id="rId2" Type="http://schemas.openxmlformats.org/officeDocument/2006/relationships/hyperlink" Target="http://ahdb.org.uk/digital-passport" TargetMode="External"/><Relationship Id="rId1" Type="http://schemas.openxmlformats.org/officeDocument/2006/relationships/slideLayout" Target="../slideLayouts/slideLayout3.xml"/><Relationship Id="rId4" Type="http://schemas.openxmlformats.org/officeDocument/2006/relationships/hyperlink" Target="https://www.agindustries.org.uk/resource/final-call-for-member-feedback-on-business-case-for-a-digital-passport-combinable-crop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84A5FB-8D2F-4444-8E17-0D179F787022}"/>
              </a:ext>
            </a:extLst>
          </p:cNvPr>
          <p:cNvSpPr>
            <a:spLocks noGrp="1"/>
          </p:cNvSpPr>
          <p:nvPr>
            <p:ph type="body" sz="quarter" idx="10"/>
          </p:nvPr>
        </p:nvSpPr>
        <p:spPr>
          <a:xfrm>
            <a:off x="7556740" y="4304581"/>
            <a:ext cx="4392373" cy="2174007"/>
          </a:xfrm>
        </p:spPr>
        <p:txBody>
          <a:bodyPr>
            <a:normAutofit fontScale="77500" lnSpcReduction="20000"/>
          </a:bodyPr>
          <a:lstStyle/>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100" b="1" i="0" u="none" strike="noStrike" kern="1200" cap="none" spc="0" normalizeH="0" baseline="0" noProof="0">
                <a:ln>
                  <a:noFill/>
                </a:ln>
                <a:solidFill>
                  <a:srgbClr val="6C1B74"/>
                </a:solidFill>
                <a:effectLst/>
                <a:uLnTx/>
                <a:uFillTx/>
                <a:latin typeface="Calibri" panose="020F0502020204030204"/>
                <a:ea typeface="+mn-ea"/>
                <a:cs typeface="Arial" panose="020B0604020202020204" pitchFamily="34" charset="0"/>
              </a:rPr>
              <a:t>Digital Passport (Combinable Crops)</a:t>
            </a: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100" b="1" i="0" u="none" strike="noStrike" kern="1200" cap="none" spc="0" normalizeH="0" baseline="0" noProof="0">
                <a:ln>
                  <a:noFill/>
                </a:ln>
                <a:solidFill>
                  <a:srgbClr val="6C1B74"/>
                </a:solidFill>
                <a:effectLst/>
                <a:uLnTx/>
                <a:uFillTx/>
                <a:latin typeface="Calibri" panose="020F0502020204030204"/>
                <a:ea typeface="+mn-ea"/>
                <a:cs typeface="Arial" panose="020B0604020202020204" pitchFamily="34" charset="0"/>
              </a:rPr>
              <a:t>Business Case V3 update </a:t>
            </a: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100" b="1" i="0" u="none" strike="noStrike" kern="1200" cap="none" spc="0" normalizeH="0" baseline="0" noProof="0">
                <a:ln>
                  <a:noFill/>
                </a:ln>
                <a:solidFill>
                  <a:srgbClr val="6C1B74"/>
                </a:solidFill>
                <a:effectLst/>
                <a:uLnTx/>
                <a:uFillTx/>
                <a:latin typeface="Calibri" panose="020F0502020204030204"/>
                <a:ea typeface="+mn-ea"/>
                <a:cs typeface="Arial" panose="020B0604020202020204" pitchFamily="34" charset="0"/>
              </a:rPr>
              <a:t>March 2025</a:t>
            </a:r>
          </a:p>
        </p:txBody>
      </p:sp>
    </p:spTree>
    <p:extLst>
      <p:ext uri="{BB962C8B-B14F-4D97-AF65-F5344CB8AC3E}">
        <p14:creationId xmlns:p14="http://schemas.microsoft.com/office/powerpoint/2010/main" val="356659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167D-D822-CE48-ED72-26D9209817F9}"/>
              </a:ext>
            </a:extLst>
          </p:cNvPr>
          <p:cNvSpPr>
            <a:spLocks noGrp="1"/>
          </p:cNvSpPr>
          <p:nvPr>
            <p:ph type="title"/>
          </p:nvPr>
        </p:nvSpPr>
        <p:spPr/>
        <p:txBody>
          <a:bodyPr/>
          <a:lstStyle/>
          <a:p>
            <a:r>
              <a:rPr lang="en-GB"/>
              <a:t>AIC Principles for a robust Digital Passport</a:t>
            </a:r>
          </a:p>
        </p:txBody>
      </p:sp>
      <p:sp>
        <p:nvSpPr>
          <p:cNvPr id="5" name="Content Placeholder 4">
            <a:extLst>
              <a:ext uri="{FF2B5EF4-FFF2-40B4-BE49-F238E27FC236}">
                <a16:creationId xmlns:a16="http://schemas.microsoft.com/office/drawing/2014/main" id="{32C8E715-2B49-BD8F-EDEC-8A2FAAF5B11A}"/>
              </a:ext>
            </a:extLst>
          </p:cNvPr>
          <p:cNvSpPr>
            <a:spLocks noGrp="1"/>
          </p:cNvSpPr>
          <p:nvPr>
            <p:ph idx="1"/>
          </p:nvPr>
        </p:nvSpPr>
        <p:spPr/>
        <p:txBody>
          <a:bodyPr>
            <a:normAutofit/>
          </a:bodyPr>
          <a:lstStyle/>
          <a:p>
            <a:pPr algn="l">
              <a:buFont typeface="Arial" panose="020B0604020202020204" pitchFamily="34" charset="0"/>
              <a:buChar char="•"/>
            </a:pPr>
            <a:r>
              <a:rPr lang="en-GB" sz="2000" b="1" i="0">
                <a:solidFill>
                  <a:srgbClr val="1D1A31"/>
                </a:solidFill>
                <a:effectLst/>
              </a:rPr>
              <a:t>Principle 1</a:t>
            </a:r>
            <a:r>
              <a:rPr lang="en-GB" sz="2000" b="0" i="0">
                <a:solidFill>
                  <a:srgbClr val="1D1A31"/>
                </a:solidFill>
                <a:effectLst/>
              </a:rPr>
              <a:t> - Provide a robust method of checking assurance data to aid the supply chain in meeting the requirements of relevant legislation and standards, including the Food Safety Act</a:t>
            </a:r>
          </a:p>
          <a:p>
            <a:pPr algn="l">
              <a:buFont typeface="Arial" panose="020B0604020202020204" pitchFamily="34" charset="0"/>
              <a:buChar char="•"/>
            </a:pPr>
            <a:r>
              <a:rPr lang="en-GB" sz="2000" b="1" i="0">
                <a:solidFill>
                  <a:srgbClr val="1D1A31"/>
                </a:solidFill>
                <a:effectLst/>
              </a:rPr>
              <a:t>Principle 2</a:t>
            </a:r>
            <a:r>
              <a:rPr lang="en-GB" sz="2000" b="0" i="0">
                <a:solidFill>
                  <a:srgbClr val="1D1A31"/>
                </a:solidFill>
                <a:effectLst/>
              </a:rPr>
              <a:t> - Deliver assurance status verification</a:t>
            </a:r>
          </a:p>
          <a:p>
            <a:pPr algn="l">
              <a:buFont typeface="Arial" panose="020B0604020202020204" pitchFamily="34" charset="0"/>
              <a:buChar char="•"/>
            </a:pPr>
            <a:r>
              <a:rPr lang="en-GB" sz="2000" b="1" i="0">
                <a:solidFill>
                  <a:srgbClr val="1D1A31"/>
                </a:solidFill>
                <a:effectLst/>
              </a:rPr>
              <a:t>Principle 3</a:t>
            </a:r>
            <a:r>
              <a:rPr lang="en-GB" sz="2000" b="0" i="0">
                <a:solidFill>
                  <a:srgbClr val="1D1A31"/>
                </a:solidFill>
                <a:effectLst/>
              </a:rPr>
              <a:t> - Have a transparent and representative governance structure</a:t>
            </a:r>
          </a:p>
          <a:p>
            <a:pPr algn="l">
              <a:buFont typeface="Arial" panose="020B0604020202020204" pitchFamily="34" charset="0"/>
              <a:buChar char="•"/>
            </a:pPr>
            <a:r>
              <a:rPr lang="en-GB" sz="2000" b="1" i="0">
                <a:solidFill>
                  <a:srgbClr val="1D1A31"/>
                </a:solidFill>
                <a:effectLst/>
              </a:rPr>
              <a:t>Principle 4</a:t>
            </a:r>
            <a:r>
              <a:rPr lang="en-GB" sz="2000" b="0" i="0">
                <a:solidFill>
                  <a:srgbClr val="1D1A31"/>
                </a:solidFill>
                <a:effectLst/>
              </a:rPr>
              <a:t> - Streamline the secure transfer of data to farmers and first suppliers</a:t>
            </a:r>
          </a:p>
          <a:p>
            <a:pPr algn="l">
              <a:buFont typeface="Arial" panose="020B0604020202020204" pitchFamily="34" charset="0"/>
              <a:buChar char="•"/>
            </a:pPr>
            <a:r>
              <a:rPr lang="en-GB" sz="2000" b="1" i="0">
                <a:solidFill>
                  <a:srgbClr val="1D1A31"/>
                </a:solidFill>
                <a:effectLst/>
              </a:rPr>
              <a:t>Principle 5</a:t>
            </a:r>
            <a:r>
              <a:rPr lang="en-GB" sz="2000" b="0" i="0">
                <a:solidFill>
                  <a:srgbClr val="1D1A31"/>
                </a:solidFill>
                <a:effectLst/>
              </a:rPr>
              <a:t> - Be more robust and efficient than the current paper passport system</a:t>
            </a:r>
          </a:p>
          <a:p>
            <a:pPr algn="l">
              <a:buFont typeface="Arial" panose="020B0604020202020204" pitchFamily="34" charset="0"/>
              <a:buChar char="•"/>
            </a:pPr>
            <a:r>
              <a:rPr lang="en-GB" sz="2000" b="1" i="0">
                <a:solidFill>
                  <a:srgbClr val="1D1A31"/>
                </a:solidFill>
                <a:effectLst/>
              </a:rPr>
              <a:t>Principle 6</a:t>
            </a:r>
            <a:r>
              <a:rPr lang="en-GB" sz="2000" b="0" i="0">
                <a:solidFill>
                  <a:srgbClr val="1D1A31"/>
                </a:solidFill>
                <a:effectLst/>
              </a:rPr>
              <a:t> - Efficiently deliver the industry food and feed safety requirements in a cost-effective manner</a:t>
            </a:r>
          </a:p>
          <a:p>
            <a:pPr algn="l">
              <a:buFont typeface="Arial" panose="020B0604020202020204" pitchFamily="34" charset="0"/>
              <a:buChar char="•"/>
            </a:pPr>
            <a:r>
              <a:rPr lang="en-GB" sz="2000" b="1" i="0">
                <a:solidFill>
                  <a:srgbClr val="1D1A31"/>
                </a:solidFill>
                <a:effectLst/>
              </a:rPr>
              <a:t>Principle 7</a:t>
            </a:r>
            <a:r>
              <a:rPr lang="en-GB" sz="2000" b="0" i="0">
                <a:solidFill>
                  <a:srgbClr val="1D1A31"/>
                </a:solidFill>
                <a:effectLst/>
              </a:rPr>
              <a:t> - Be adaptable to meet future industry requirements</a:t>
            </a:r>
          </a:p>
          <a:p>
            <a:endParaRPr lang="en-GB" sz="2000"/>
          </a:p>
        </p:txBody>
      </p:sp>
    </p:spTree>
    <p:extLst>
      <p:ext uri="{BB962C8B-B14F-4D97-AF65-F5344CB8AC3E}">
        <p14:creationId xmlns:p14="http://schemas.microsoft.com/office/powerpoint/2010/main" val="409534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167D-D822-CE48-ED72-26D9209817F9}"/>
              </a:ext>
            </a:extLst>
          </p:cNvPr>
          <p:cNvSpPr>
            <a:spLocks noGrp="1"/>
          </p:cNvSpPr>
          <p:nvPr>
            <p:ph type="title"/>
          </p:nvPr>
        </p:nvSpPr>
        <p:spPr/>
        <p:txBody>
          <a:bodyPr/>
          <a:lstStyle/>
          <a:p>
            <a:r>
              <a:rPr lang="en-GB"/>
              <a:t>What's happened since the consultation </a:t>
            </a:r>
          </a:p>
        </p:txBody>
      </p:sp>
      <p:graphicFrame>
        <p:nvGraphicFramePr>
          <p:cNvPr id="4" name="Diagram 3">
            <a:extLst>
              <a:ext uri="{FF2B5EF4-FFF2-40B4-BE49-F238E27FC236}">
                <a16:creationId xmlns:a16="http://schemas.microsoft.com/office/drawing/2014/main" id="{EB808B6B-282E-03C9-E21D-EEE3AF3ECCF1}"/>
              </a:ext>
            </a:extLst>
          </p:cNvPr>
          <p:cNvGraphicFramePr/>
          <p:nvPr>
            <p:extLst>
              <p:ext uri="{D42A27DB-BD31-4B8C-83A1-F6EECF244321}">
                <p14:modId xmlns:p14="http://schemas.microsoft.com/office/powerpoint/2010/main" val="3786746595"/>
              </p:ext>
            </p:extLst>
          </p:nvPr>
        </p:nvGraphicFramePr>
        <p:xfrm>
          <a:off x="1039960" y="1345722"/>
          <a:ext cx="10088115" cy="5250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92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837AC-E6B9-6AFF-15CB-80929FB7E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9D4FA9-2DED-9B21-9FA9-035436EA68CF}"/>
              </a:ext>
            </a:extLst>
          </p:cNvPr>
          <p:cNvSpPr>
            <a:spLocks noGrp="1"/>
          </p:cNvSpPr>
          <p:nvPr>
            <p:ph type="title"/>
          </p:nvPr>
        </p:nvSpPr>
        <p:spPr/>
        <p:txBody>
          <a:bodyPr/>
          <a:lstStyle/>
          <a:p>
            <a:r>
              <a:rPr lang="en-GB"/>
              <a:t>Key changes V3 BC </a:t>
            </a:r>
          </a:p>
        </p:txBody>
      </p:sp>
      <p:graphicFrame>
        <p:nvGraphicFramePr>
          <p:cNvPr id="4" name="Diagram 3">
            <a:extLst>
              <a:ext uri="{FF2B5EF4-FFF2-40B4-BE49-F238E27FC236}">
                <a16:creationId xmlns:a16="http://schemas.microsoft.com/office/drawing/2014/main" id="{020CBD1B-9CA8-3240-95AC-CB1E66FC713D}"/>
              </a:ext>
            </a:extLst>
          </p:cNvPr>
          <p:cNvGraphicFramePr/>
          <p:nvPr>
            <p:extLst>
              <p:ext uri="{D42A27DB-BD31-4B8C-83A1-F6EECF244321}">
                <p14:modId xmlns:p14="http://schemas.microsoft.com/office/powerpoint/2010/main" val="1825534631"/>
              </p:ext>
            </p:extLst>
          </p:nvPr>
        </p:nvGraphicFramePr>
        <p:xfrm>
          <a:off x="1298754" y="1354348"/>
          <a:ext cx="9130582" cy="4904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34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556D-A293-EA57-4D07-94C384F8125F}"/>
              </a:ext>
            </a:extLst>
          </p:cNvPr>
          <p:cNvSpPr>
            <a:spLocks noGrp="1"/>
          </p:cNvSpPr>
          <p:nvPr>
            <p:ph type="title"/>
          </p:nvPr>
        </p:nvSpPr>
        <p:spPr/>
        <p:txBody>
          <a:bodyPr/>
          <a:lstStyle/>
          <a:p>
            <a:r>
              <a:rPr lang="en-GB"/>
              <a:t>AHDB Demonstration video and FAQs </a:t>
            </a:r>
          </a:p>
        </p:txBody>
      </p:sp>
      <p:sp>
        <p:nvSpPr>
          <p:cNvPr id="3" name="Content Placeholder 2">
            <a:extLst>
              <a:ext uri="{FF2B5EF4-FFF2-40B4-BE49-F238E27FC236}">
                <a16:creationId xmlns:a16="http://schemas.microsoft.com/office/drawing/2014/main" id="{178549AC-606F-DCA8-444D-24DF8353CA2E}"/>
              </a:ext>
            </a:extLst>
          </p:cNvPr>
          <p:cNvSpPr>
            <a:spLocks noGrp="1"/>
          </p:cNvSpPr>
          <p:nvPr>
            <p:ph idx="1"/>
          </p:nvPr>
        </p:nvSpPr>
        <p:spPr/>
        <p:txBody>
          <a:bodyPr/>
          <a:lstStyle/>
          <a:p>
            <a:r>
              <a:rPr lang="en-GB" b="0" i="0">
                <a:solidFill>
                  <a:srgbClr val="1D1A31"/>
                </a:solidFill>
                <a:effectLst/>
              </a:rPr>
              <a:t>The Digital Passport Farmer </a:t>
            </a:r>
            <a:r>
              <a:rPr lang="en-GB" b="0" i="0" u="none" strike="noStrike">
                <a:solidFill>
                  <a:srgbClr val="1F8475"/>
                </a:solidFill>
                <a:effectLst/>
                <a:hlinkClick r:id="rId2"/>
              </a:rPr>
              <a:t>Demonstration Video </a:t>
            </a:r>
            <a:r>
              <a:rPr lang="en-GB" b="0" i="0">
                <a:solidFill>
                  <a:srgbClr val="1D1A31"/>
                </a:solidFill>
                <a:effectLst/>
              </a:rPr>
              <a:t>has been updated and is available on the </a:t>
            </a:r>
            <a:r>
              <a:rPr lang="en-GB" b="0" i="0" u="none" strike="noStrike">
                <a:solidFill>
                  <a:srgbClr val="1F8475"/>
                </a:solidFill>
                <a:effectLst/>
                <a:hlinkClick r:id="rId2"/>
              </a:rPr>
              <a:t>AHDB website</a:t>
            </a:r>
            <a:r>
              <a:rPr lang="en-GB" b="0" i="0">
                <a:solidFill>
                  <a:srgbClr val="1D1A31"/>
                </a:solidFill>
                <a:effectLst/>
              </a:rPr>
              <a:t>.</a:t>
            </a:r>
          </a:p>
          <a:p>
            <a:pPr>
              <a:spcAft>
                <a:spcPts val="1500"/>
              </a:spcAft>
            </a:pPr>
            <a:r>
              <a:rPr lang="en-GB" b="0" i="0">
                <a:solidFill>
                  <a:srgbClr val="1D1A31"/>
                </a:solidFill>
                <a:effectLst/>
              </a:rPr>
              <a:t>The AHDB has also published updated FAQs regarding the Business Case, which can be found on the </a:t>
            </a:r>
            <a:r>
              <a:rPr lang="en-GB" b="0" i="0" u="none" strike="noStrike">
                <a:solidFill>
                  <a:srgbClr val="1F8475"/>
                </a:solidFill>
                <a:effectLst/>
                <a:hlinkClick r:id="rId3"/>
              </a:rPr>
              <a:t>AHDB Digital Passport webpages</a:t>
            </a:r>
            <a:r>
              <a:rPr lang="en-GB" b="0" i="0">
                <a:solidFill>
                  <a:srgbClr val="1D1A31"/>
                </a:solidFill>
                <a:effectLst/>
              </a:rPr>
              <a:t>.</a:t>
            </a:r>
          </a:p>
          <a:p>
            <a:pPr lvl="1"/>
            <a:r>
              <a:rPr lang="en-GB" b="0" i="0">
                <a:solidFill>
                  <a:srgbClr val="1D1A31"/>
                </a:solidFill>
                <a:effectLst/>
              </a:rPr>
              <a:t>These FAQs answer queries and comments submitted during last year's </a:t>
            </a:r>
            <a:r>
              <a:rPr lang="en-GB" b="0" i="0" u="none" strike="noStrike">
                <a:solidFill>
                  <a:srgbClr val="1F8475"/>
                </a:solidFill>
                <a:effectLst/>
                <a:hlinkClick r:id="rId4"/>
              </a:rPr>
              <a:t>industry-wide consultation on the Business Case</a:t>
            </a:r>
            <a:r>
              <a:rPr lang="en-GB" b="0" i="0">
                <a:solidFill>
                  <a:srgbClr val="1D1A31"/>
                </a:solidFill>
                <a:effectLst/>
              </a:rPr>
              <a:t>.</a:t>
            </a:r>
          </a:p>
          <a:p>
            <a:endParaRPr lang="en-GB"/>
          </a:p>
        </p:txBody>
      </p:sp>
    </p:spTree>
    <p:extLst>
      <p:ext uri="{BB962C8B-B14F-4D97-AF65-F5344CB8AC3E}">
        <p14:creationId xmlns:p14="http://schemas.microsoft.com/office/powerpoint/2010/main" val="394780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13E7-FBEF-E458-9E4B-A7A608A92107}"/>
              </a:ext>
            </a:extLst>
          </p:cNvPr>
          <p:cNvSpPr>
            <a:spLocks noGrp="1"/>
          </p:cNvSpPr>
          <p:nvPr>
            <p:ph type="title"/>
          </p:nvPr>
        </p:nvSpPr>
        <p:spPr/>
        <p:txBody>
          <a:bodyPr/>
          <a:lstStyle/>
          <a:p>
            <a:r>
              <a:rPr lang="en-GB"/>
              <a:t>Questions </a:t>
            </a:r>
          </a:p>
        </p:txBody>
      </p:sp>
    </p:spTree>
    <p:extLst>
      <p:ext uri="{BB962C8B-B14F-4D97-AF65-F5344CB8AC3E}">
        <p14:creationId xmlns:p14="http://schemas.microsoft.com/office/powerpoint/2010/main" val="817121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EB8E-8A13-1641-BEAE-618AFDEC8845}"/>
              </a:ext>
            </a:extLst>
          </p:cNvPr>
          <p:cNvSpPr>
            <a:spLocks noGrp="1"/>
          </p:cNvSpPr>
          <p:nvPr>
            <p:ph type="ctrTitle"/>
          </p:nvPr>
        </p:nvSpPr>
        <p:spPr/>
        <p:txBody>
          <a:bodyPr/>
          <a:lstStyle/>
          <a:p>
            <a:r>
              <a:rPr lang="en-US"/>
              <a:t>Thank you</a:t>
            </a:r>
          </a:p>
        </p:txBody>
      </p:sp>
      <p:sp>
        <p:nvSpPr>
          <p:cNvPr id="3" name="Text Placeholder 2">
            <a:extLst>
              <a:ext uri="{FF2B5EF4-FFF2-40B4-BE49-F238E27FC236}">
                <a16:creationId xmlns:a16="http://schemas.microsoft.com/office/drawing/2014/main" id="{F862A675-C91E-664F-BADA-675C9AB99839}"/>
              </a:ext>
            </a:extLst>
          </p:cNvPr>
          <p:cNvSpPr>
            <a:spLocks noGrp="1"/>
          </p:cNvSpPr>
          <p:nvPr>
            <p:ph type="body" sz="quarter" idx="10"/>
          </p:nvPr>
        </p:nvSpPr>
        <p:spPr/>
        <p:txBody>
          <a:bodyPr/>
          <a:lstStyle/>
          <a:p>
            <a:r>
              <a:rPr lang="en-US"/>
              <a:t>Agricultural Industries Confederation Ltd</a:t>
            </a:r>
          </a:p>
          <a:p>
            <a:r>
              <a:rPr lang="en-US"/>
              <a:t>Tel: 01733 385230</a:t>
            </a:r>
          </a:p>
          <a:p>
            <a:r>
              <a:rPr lang="en-US"/>
              <a:t>Fax: 01733 385270</a:t>
            </a:r>
          </a:p>
          <a:p>
            <a:endParaRPr lang="en-US"/>
          </a:p>
          <a:p>
            <a:r>
              <a:rPr lang="en-US"/>
              <a:t>Email: </a:t>
            </a:r>
            <a:r>
              <a:rPr lang="en-US" err="1"/>
              <a:t>enquiries@agindustries.org.uk</a:t>
            </a:r>
            <a:endParaRPr lang="en-US"/>
          </a:p>
        </p:txBody>
      </p:sp>
    </p:spTree>
    <p:extLst>
      <p:ext uri="{BB962C8B-B14F-4D97-AF65-F5344CB8AC3E}">
        <p14:creationId xmlns:p14="http://schemas.microsoft.com/office/powerpoint/2010/main" val="609945173"/>
      </p:ext>
    </p:extLst>
  </p:cSld>
  <p:clrMapOvr>
    <a:masterClrMapping/>
  </p:clrMapOvr>
</p:sld>
</file>

<file path=ppt/theme/theme1.xml><?xml version="1.0" encoding="utf-8"?>
<a:theme xmlns:a="http://schemas.openxmlformats.org/drawingml/2006/main" name="Divider Slide">
  <a:themeElements>
    <a:clrScheme name="AIC">
      <a:dk1>
        <a:srgbClr val="000000"/>
      </a:dk1>
      <a:lt1>
        <a:srgbClr val="FFFFFF"/>
      </a:lt1>
      <a:dk2>
        <a:srgbClr val="60207E"/>
      </a:dk2>
      <a:lt2>
        <a:srgbClr val="D1D3D3"/>
      </a:lt2>
      <a:accent1>
        <a:srgbClr val="69207E"/>
      </a:accent1>
      <a:accent2>
        <a:srgbClr val="D1D3D3"/>
      </a:accent2>
      <a:accent3>
        <a:srgbClr val="2C989E"/>
      </a:accent3>
      <a:accent4>
        <a:srgbClr val="0F5173"/>
      </a:accent4>
      <a:accent5>
        <a:srgbClr val="8D1B2E"/>
      </a:accent5>
      <a:accent6>
        <a:srgbClr val="8FC36D"/>
      </a:accent6>
      <a:hlink>
        <a:srgbClr val="69207E"/>
      </a:hlink>
      <a:folHlink>
        <a:srgbClr val="692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15B4076-8158-7F45-844C-BA03650C845B}" vid="{5762FEDE-4770-A44F-AC6F-B4AAFA253AB6}"/>
    </a:ext>
  </a:extLst>
</a:theme>
</file>

<file path=ppt/theme/theme2.xml><?xml version="1.0" encoding="utf-8"?>
<a:theme xmlns:a="http://schemas.openxmlformats.org/drawingml/2006/main" name="Content">
  <a:themeElements>
    <a:clrScheme name="AIC">
      <a:dk1>
        <a:srgbClr val="000000"/>
      </a:dk1>
      <a:lt1>
        <a:srgbClr val="FFFFFF"/>
      </a:lt1>
      <a:dk2>
        <a:srgbClr val="60207E"/>
      </a:dk2>
      <a:lt2>
        <a:srgbClr val="D1D3D3"/>
      </a:lt2>
      <a:accent1>
        <a:srgbClr val="69207E"/>
      </a:accent1>
      <a:accent2>
        <a:srgbClr val="D1D3D3"/>
      </a:accent2>
      <a:accent3>
        <a:srgbClr val="2C989E"/>
      </a:accent3>
      <a:accent4>
        <a:srgbClr val="0F5173"/>
      </a:accent4>
      <a:accent5>
        <a:srgbClr val="8D1B2E"/>
      </a:accent5>
      <a:accent6>
        <a:srgbClr val="8FC36D"/>
      </a:accent6>
      <a:hlink>
        <a:srgbClr val="69207E"/>
      </a:hlink>
      <a:folHlink>
        <a:srgbClr val="692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15B4076-8158-7F45-844C-BA03650C845B}" vid="{3BC71B40-C78D-F14D-A8E7-A51E6798ADB9}"/>
    </a:ext>
  </a:extLst>
</a:theme>
</file>

<file path=ppt/theme/theme3.xml><?xml version="1.0" encoding="utf-8"?>
<a:theme xmlns:a="http://schemas.openxmlformats.org/drawingml/2006/main" name="1_Title Slide">
  <a:themeElements>
    <a:clrScheme name="AIC">
      <a:dk1>
        <a:srgbClr val="000000"/>
      </a:dk1>
      <a:lt1>
        <a:srgbClr val="FFFFFF"/>
      </a:lt1>
      <a:dk2>
        <a:srgbClr val="60207E"/>
      </a:dk2>
      <a:lt2>
        <a:srgbClr val="D1D3D3"/>
      </a:lt2>
      <a:accent1>
        <a:srgbClr val="69207E"/>
      </a:accent1>
      <a:accent2>
        <a:srgbClr val="D1D3D3"/>
      </a:accent2>
      <a:accent3>
        <a:srgbClr val="2C989E"/>
      </a:accent3>
      <a:accent4>
        <a:srgbClr val="0F5173"/>
      </a:accent4>
      <a:accent5>
        <a:srgbClr val="8D1B2E"/>
      </a:accent5>
      <a:accent6>
        <a:srgbClr val="8FC36D"/>
      </a:accent6>
      <a:hlink>
        <a:srgbClr val="69207E"/>
      </a:hlink>
      <a:folHlink>
        <a:srgbClr val="692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C Presentation Template 1" id="{BA443862-B1A0-4EDB-BA91-51C8274C54FB}" vid="{C49D1929-3C66-468E-A45C-585618733A15}"/>
    </a:ext>
  </a:extLst>
</a:theme>
</file>

<file path=ppt/theme/theme4.xml><?xml version="1.0" encoding="utf-8"?>
<a:theme xmlns:a="http://schemas.openxmlformats.org/drawingml/2006/main" name="1_Thank you slide">
  <a:themeElements>
    <a:clrScheme name="AIC">
      <a:dk1>
        <a:srgbClr val="000000"/>
      </a:dk1>
      <a:lt1>
        <a:srgbClr val="FFFFFF"/>
      </a:lt1>
      <a:dk2>
        <a:srgbClr val="60207E"/>
      </a:dk2>
      <a:lt2>
        <a:srgbClr val="D1D3D3"/>
      </a:lt2>
      <a:accent1>
        <a:srgbClr val="69207E"/>
      </a:accent1>
      <a:accent2>
        <a:srgbClr val="D1D3D3"/>
      </a:accent2>
      <a:accent3>
        <a:srgbClr val="2C989E"/>
      </a:accent3>
      <a:accent4>
        <a:srgbClr val="0F5173"/>
      </a:accent4>
      <a:accent5>
        <a:srgbClr val="8D1B2E"/>
      </a:accent5>
      <a:accent6>
        <a:srgbClr val="8FC36D"/>
      </a:accent6>
      <a:hlink>
        <a:srgbClr val="69207E"/>
      </a:hlink>
      <a:folHlink>
        <a:srgbClr val="692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C Presentation Template 1" id="{BA443862-B1A0-4EDB-BA91-51C8274C54FB}" vid="{61AB6A11-4126-42F0-AEDB-71A84FAB5B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D087B1F1237D44AE3BDDA1B49822FF" ma:contentTypeVersion="3" ma:contentTypeDescription="Create a new document." ma:contentTypeScope="" ma:versionID="77789415e24a3d87f9caeeb468d86a3b">
  <xsd:schema xmlns:xsd="http://www.w3.org/2001/XMLSchema" xmlns:xs="http://www.w3.org/2001/XMLSchema" xmlns:p="http://schemas.microsoft.com/office/2006/metadata/properties" xmlns:ns2="e43c3884-db4a-41f1-b14f-8d07f00adcdd" targetNamespace="http://schemas.microsoft.com/office/2006/metadata/properties" ma:root="true" ma:fieldsID="66f151dbf36894dd69ee2747d4efcb8a" ns2:_="">
    <xsd:import namespace="e43c3884-db4a-41f1-b14f-8d07f00adcdd"/>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c3884-db4a-41f1-b14f-8d07f00adc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52C8C0-8DB1-4B0E-9388-41E0D2FEBEA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9ADB88-1A16-4885-9CFB-44EFD7DF00E2}">
  <ds:schemaRefs>
    <ds:schemaRef ds:uri="e43c3884-db4a-41f1-b14f-8d07f00adc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BBB91B-A50F-46DB-A1ED-A438D70E41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AIC Presentation Template_20</Template>
  <TotalTime>0</TotalTime>
  <Words>775</Words>
  <Application>Microsoft Office PowerPoint</Application>
  <PresentationFormat>Widescreen</PresentationFormat>
  <Paragraphs>52</Paragraphs>
  <Slides>7</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Arial</vt:lpstr>
      <vt:lpstr>Calibri</vt:lpstr>
      <vt:lpstr>Calibri Light</vt:lpstr>
      <vt:lpstr>Divider Slide</vt:lpstr>
      <vt:lpstr>Content</vt:lpstr>
      <vt:lpstr>1_Title Slide</vt:lpstr>
      <vt:lpstr>1_Thank you slide</vt:lpstr>
      <vt:lpstr>PowerPoint Presentation</vt:lpstr>
      <vt:lpstr>AIC Principles for a robust Digital Passport</vt:lpstr>
      <vt:lpstr>What's happened since the consultation </vt:lpstr>
      <vt:lpstr>Key changes V3 BC </vt:lpstr>
      <vt:lpstr>AHDB Demonstration video and FAQs </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Riby</dc:creator>
  <cp:lastModifiedBy>Rose Riby</cp:lastModifiedBy>
  <cp:revision>3</cp:revision>
  <dcterms:created xsi:type="dcterms:W3CDTF">2023-12-02T12:29:37Z</dcterms:created>
  <dcterms:modified xsi:type="dcterms:W3CDTF">2025-04-10T14:26:26Z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0x01010030D087B1F1237D44AE3BDDA1B49822FF</vt:lpwstr>
  </property>
  <property fmtid="{D5CDD505-2E9C-101B-9397-08002B2CF9AE}" pid="3" name="Order">
    <vt:r8>1354900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